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56" r:id="rId2"/>
    <p:sldId id="291" r:id="rId3"/>
    <p:sldId id="257" r:id="rId4"/>
    <p:sldId id="292" r:id="rId5"/>
    <p:sldId id="259" r:id="rId6"/>
    <p:sldId id="260" r:id="rId7"/>
    <p:sldId id="261" r:id="rId8"/>
    <p:sldId id="262" r:id="rId9"/>
    <p:sldId id="263" r:id="rId10"/>
    <p:sldId id="264" r:id="rId11"/>
    <p:sldId id="258" r:id="rId12"/>
    <p:sldId id="265" r:id="rId13"/>
    <p:sldId id="266" r:id="rId14"/>
    <p:sldId id="267" r:id="rId15"/>
    <p:sldId id="268" r:id="rId16"/>
    <p:sldId id="269"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3" r:id="rId38"/>
    <p:sldId id="294" r:id="rId39"/>
    <p:sldId id="295" r:id="rId40"/>
    <p:sldId id="296" r:id="rId41"/>
    <p:sldId id="297" r:id="rId42"/>
    <p:sldId id="298" r:id="rId43"/>
    <p:sldId id="299" r:id="rId44"/>
    <p:sldId id="300" r:id="rId45"/>
    <p:sldId id="301" r:id="rId46"/>
    <p:sldId id="303" r:id="rId47"/>
    <p:sldId id="304" r:id="rId48"/>
    <p:sldId id="305" r:id="rId49"/>
    <p:sldId id="306" r:id="rId50"/>
    <p:sldId id="307" r:id="rId51"/>
    <p:sldId id="308" r:id="rId52"/>
    <p:sldId id="302" r:id="rId53"/>
    <p:sldId id="270" r:id="rId54"/>
    <p:sldId id="309" r:id="rId55"/>
  </p:sldIdLst>
  <p:sldSz cx="9144000" cy="6858000" type="screen4x3"/>
  <p:notesSz cx="6858000" cy="9144000"/>
  <p:defaultTextStyle>
    <a:defPPr>
      <a:defRPr lang="ar-IQ"/>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p:cViewPr varScale="1">
        <p:scale>
          <a:sx n="66" d="100"/>
          <a:sy n="66" d="100"/>
        </p:scale>
        <p:origin x="-1506"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E6C15EE2-08FC-4C8E-BC60-6BDF0F8F16B1}" type="datetimeFigureOut">
              <a:rPr lang="ar-IQ" smtClean="0"/>
              <a:t>26/05/1437</a:t>
            </a:fld>
            <a:endParaRPr lang="ar-IQ"/>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ar-IQ"/>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81EF1BA-C182-4DA2-A399-73055D1E2631}" type="slidenum">
              <a:rPr lang="ar-IQ" smtClean="0"/>
              <a:t>‹#›</a:t>
            </a:fld>
            <a:endParaRPr lang="ar-IQ"/>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6C15EE2-08FC-4C8E-BC60-6BDF0F8F16B1}" type="datetimeFigureOut">
              <a:rPr lang="ar-IQ" smtClean="0"/>
              <a:t>26/05/1437</a:t>
            </a:fld>
            <a:endParaRPr lang="ar-IQ"/>
          </a:p>
        </p:txBody>
      </p:sp>
      <p:sp>
        <p:nvSpPr>
          <p:cNvPr id="5" name="Footer Placeholder 4"/>
          <p:cNvSpPr>
            <a:spLocks noGrp="1"/>
          </p:cNvSpPr>
          <p:nvPr>
            <p:ph type="ftr" sz="quarter" idx="11"/>
          </p:nvPr>
        </p:nvSpPr>
        <p:spPr/>
        <p:txBody>
          <a:bodyPr/>
          <a:lstStyle>
            <a:extLst/>
          </a:lstStyle>
          <a:p>
            <a:endParaRPr lang="ar-IQ"/>
          </a:p>
        </p:txBody>
      </p:sp>
      <p:sp>
        <p:nvSpPr>
          <p:cNvPr id="6" name="Slide Number Placeholder 5"/>
          <p:cNvSpPr>
            <a:spLocks noGrp="1"/>
          </p:cNvSpPr>
          <p:nvPr>
            <p:ph type="sldNum" sz="quarter" idx="12"/>
          </p:nvPr>
        </p:nvSpPr>
        <p:spPr/>
        <p:txBody>
          <a:bodyPr/>
          <a:lstStyle>
            <a:extLst/>
          </a:lstStyle>
          <a:p>
            <a:fld id="{981EF1BA-C182-4DA2-A399-73055D1E2631}" type="slidenum">
              <a:rPr lang="ar-IQ" smtClean="0"/>
              <a:t>‹#›</a:t>
            </a:fld>
            <a:endParaRPr lang="ar-IQ"/>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6C15EE2-08FC-4C8E-BC60-6BDF0F8F16B1}" type="datetimeFigureOut">
              <a:rPr lang="ar-IQ" smtClean="0"/>
              <a:t>26/05/1437</a:t>
            </a:fld>
            <a:endParaRPr lang="ar-IQ"/>
          </a:p>
        </p:txBody>
      </p:sp>
      <p:sp>
        <p:nvSpPr>
          <p:cNvPr id="5" name="Footer Placeholder 4"/>
          <p:cNvSpPr>
            <a:spLocks noGrp="1"/>
          </p:cNvSpPr>
          <p:nvPr>
            <p:ph type="ftr" sz="quarter" idx="11"/>
          </p:nvPr>
        </p:nvSpPr>
        <p:spPr/>
        <p:txBody>
          <a:bodyPr/>
          <a:lstStyle>
            <a:extLst/>
          </a:lstStyle>
          <a:p>
            <a:endParaRPr lang="ar-IQ"/>
          </a:p>
        </p:txBody>
      </p:sp>
      <p:sp>
        <p:nvSpPr>
          <p:cNvPr id="6" name="Slide Number Placeholder 5"/>
          <p:cNvSpPr>
            <a:spLocks noGrp="1"/>
          </p:cNvSpPr>
          <p:nvPr>
            <p:ph type="sldNum" sz="quarter" idx="12"/>
          </p:nvPr>
        </p:nvSpPr>
        <p:spPr/>
        <p:txBody>
          <a:bodyPr/>
          <a:lstStyle>
            <a:extLst/>
          </a:lstStyle>
          <a:p>
            <a:fld id="{981EF1BA-C182-4DA2-A399-73055D1E2631}" type="slidenum">
              <a:rPr lang="ar-IQ" smtClean="0"/>
              <a:t>‹#›</a:t>
            </a:fld>
            <a:endParaRPr lang="ar-IQ"/>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6C15EE2-08FC-4C8E-BC60-6BDF0F8F16B1}" type="datetimeFigureOut">
              <a:rPr lang="ar-IQ" smtClean="0"/>
              <a:t>26/05/1437</a:t>
            </a:fld>
            <a:endParaRPr lang="ar-IQ"/>
          </a:p>
        </p:txBody>
      </p:sp>
      <p:sp>
        <p:nvSpPr>
          <p:cNvPr id="5" name="Footer Placeholder 4"/>
          <p:cNvSpPr>
            <a:spLocks noGrp="1"/>
          </p:cNvSpPr>
          <p:nvPr>
            <p:ph type="ftr" sz="quarter" idx="11"/>
          </p:nvPr>
        </p:nvSpPr>
        <p:spPr/>
        <p:txBody>
          <a:bodyPr/>
          <a:lstStyle>
            <a:extLst/>
          </a:lstStyle>
          <a:p>
            <a:endParaRPr lang="ar-IQ"/>
          </a:p>
        </p:txBody>
      </p:sp>
      <p:sp>
        <p:nvSpPr>
          <p:cNvPr id="6" name="Slide Number Placeholder 5"/>
          <p:cNvSpPr>
            <a:spLocks noGrp="1"/>
          </p:cNvSpPr>
          <p:nvPr>
            <p:ph type="sldNum" sz="quarter" idx="12"/>
          </p:nvPr>
        </p:nvSpPr>
        <p:spPr/>
        <p:txBody>
          <a:bodyPr/>
          <a:lstStyle>
            <a:extLst/>
          </a:lstStyle>
          <a:p>
            <a:fld id="{981EF1BA-C182-4DA2-A399-73055D1E2631}" type="slidenum">
              <a:rPr lang="ar-IQ" smtClean="0"/>
              <a:t>‹#›</a:t>
            </a:fld>
            <a:endParaRPr lang="ar-IQ"/>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E6C15EE2-08FC-4C8E-BC60-6BDF0F8F16B1}" type="datetimeFigureOut">
              <a:rPr lang="ar-IQ" smtClean="0"/>
              <a:t>26/05/1437</a:t>
            </a:fld>
            <a:endParaRPr lang="ar-IQ"/>
          </a:p>
        </p:txBody>
      </p:sp>
      <p:sp>
        <p:nvSpPr>
          <p:cNvPr id="5" name="Footer Placeholder 4"/>
          <p:cNvSpPr>
            <a:spLocks noGrp="1"/>
          </p:cNvSpPr>
          <p:nvPr>
            <p:ph type="ftr" sz="quarter" idx="11"/>
          </p:nvPr>
        </p:nvSpPr>
        <p:spPr/>
        <p:txBody>
          <a:bodyPr/>
          <a:lstStyle>
            <a:extLst/>
          </a:lstStyle>
          <a:p>
            <a:endParaRPr lang="ar-IQ"/>
          </a:p>
        </p:txBody>
      </p:sp>
      <p:sp>
        <p:nvSpPr>
          <p:cNvPr id="6" name="Slide Number Placeholder 5"/>
          <p:cNvSpPr>
            <a:spLocks noGrp="1"/>
          </p:cNvSpPr>
          <p:nvPr>
            <p:ph type="sldNum" sz="quarter" idx="12"/>
          </p:nvPr>
        </p:nvSpPr>
        <p:spPr/>
        <p:txBody>
          <a:bodyPr/>
          <a:lstStyle>
            <a:extLst/>
          </a:lstStyle>
          <a:p>
            <a:fld id="{981EF1BA-C182-4DA2-A399-73055D1E2631}" type="slidenum">
              <a:rPr lang="ar-IQ" smtClean="0"/>
              <a:t>‹#›</a:t>
            </a:fld>
            <a:endParaRPr lang="ar-IQ"/>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6C15EE2-08FC-4C8E-BC60-6BDF0F8F16B1}" type="datetimeFigureOut">
              <a:rPr lang="ar-IQ" smtClean="0"/>
              <a:t>26/05/1437</a:t>
            </a:fld>
            <a:endParaRPr lang="ar-IQ"/>
          </a:p>
        </p:txBody>
      </p:sp>
      <p:sp>
        <p:nvSpPr>
          <p:cNvPr id="6" name="Footer Placeholder 5"/>
          <p:cNvSpPr>
            <a:spLocks noGrp="1"/>
          </p:cNvSpPr>
          <p:nvPr>
            <p:ph type="ftr" sz="quarter" idx="11"/>
          </p:nvPr>
        </p:nvSpPr>
        <p:spPr/>
        <p:txBody>
          <a:bodyPr/>
          <a:lstStyle>
            <a:extLst/>
          </a:lstStyle>
          <a:p>
            <a:endParaRPr lang="ar-IQ"/>
          </a:p>
        </p:txBody>
      </p:sp>
      <p:sp>
        <p:nvSpPr>
          <p:cNvPr id="7" name="Slide Number Placeholder 6"/>
          <p:cNvSpPr>
            <a:spLocks noGrp="1"/>
          </p:cNvSpPr>
          <p:nvPr>
            <p:ph type="sldNum" sz="quarter" idx="12"/>
          </p:nvPr>
        </p:nvSpPr>
        <p:spPr/>
        <p:txBody>
          <a:bodyPr/>
          <a:lstStyle>
            <a:extLst/>
          </a:lstStyle>
          <a:p>
            <a:fld id="{981EF1BA-C182-4DA2-A399-73055D1E2631}" type="slidenum">
              <a:rPr lang="ar-IQ" smtClean="0"/>
              <a:t>‹#›</a:t>
            </a:fld>
            <a:endParaRPr lang="ar-IQ"/>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6C15EE2-08FC-4C8E-BC60-6BDF0F8F16B1}" type="datetimeFigureOut">
              <a:rPr lang="ar-IQ" smtClean="0"/>
              <a:t>26/05/1437</a:t>
            </a:fld>
            <a:endParaRPr lang="ar-IQ"/>
          </a:p>
        </p:txBody>
      </p:sp>
      <p:sp>
        <p:nvSpPr>
          <p:cNvPr id="8" name="Footer Placeholder 7"/>
          <p:cNvSpPr>
            <a:spLocks noGrp="1"/>
          </p:cNvSpPr>
          <p:nvPr>
            <p:ph type="ftr" sz="quarter" idx="11"/>
          </p:nvPr>
        </p:nvSpPr>
        <p:spPr/>
        <p:txBody>
          <a:bodyPr/>
          <a:lstStyle>
            <a:extLst/>
          </a:lstStyle>
          <a:p>
            <a:endParaRPr lang="ar-IQ"/>
          </a:p>
        </p:txBody>
      </p:sp>
      <p:sp>
        <p:nvSpPr>
          <p:cNvPr id="9" name="Slide Number Placeholder 8"/>
          <p:cNvSpPr>
            <a:spLocks noGrp="1"/>
          </p:cNvSpPr>
          <p:nvPr>
            <p:ph type="sldNum" sz="quarter" idx="12"/>
          </p:nvPr>
        </p:nvSpPr>
        <p:spPr/>
        <p:txBody>
          <a:bodyPr/>
          <a:lstStyle>
            <a:extLst/>
          </a:lstStyle>
          <a:p>
            <a:fld id="{981EF1BA-C182-4DA2-A399-73055D1E2631}" type="slidenum">
              <a:rPr lang="ar-IQ" smtClean="0"/>
              <a:t>‹#›</a:t>
            </a:fld>
            <a:endParaRPr lang="ar-IQ"/>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E6C15EE2-08FC-4C8E-BC60-6BDF0F8F16B1}" type="datetimeFigureOut">
              <a:rPr lang="ar-IQ" smtClean="0"/>
              <a:t>26/05/1437</a:t>
            </a:fld>
            <a:endParaRPr lang="ar-IQ"/>
          </a:p>
        </p:txBody>
      </p:sp>
      <p:sp>
        <p:nvSpPr>
          <p:cNvPr id="4" name="Footer Placeholder 3"/>
          <p:cNvSpPr>
            <a:spLocks noGrp="1"/>
          </p:cNvSpPr>
          <p:nvPr>
            <p:ph type="ftr" sz="quarter" idx="11"/>
          </p:nvPr>
        </p:nvSpPr>
        <p:spPr/>
        <p:txBody>
          <a:bodyPr/>
          <a:lstStyle>
            <a:extLst/>
          </a:lstStyle>
          <a:p>
            <a:endParaRPr lang="ar-IQ"/>
          </a:p>
        </p:txBody>
      </p:sp>
      <p:sp>
        <p:nvSpPr>
          <p:cNvPr id="5" name="Slide Number Placeholder 4"/>
          <p:cNvSpPr>
            <a:spLocks noGrp="1"/>
          </p:cNvSpPr>
          <p:nvPr>
            <p:ph type="sldNum" sz="quarter" idx="12"/>
          </p:nvPr>
        </p:nvSpPr>
        <p:spPr/>
        <p:txBody>
          <a:bodyPr/>
          <a:lstStyle>
            <a:extLst/>
          </a:lstStyle>
          <a:p>
            <a:fld id="{981EF1BA-C182-4DA2-A399-73055D1E2631}" type="slidenum">
              <a:rPr lang="ar-IQ" smtClean="0"/>
              <a:t>‹#›</a:t>
            </a:fld>
            <a:endParaRPr lang="ar-IQ"/>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E6C15EE2-08FC-4C8E-BC60-6BDF0F8F16B1}" type="datetimeFigureOut">
              <a:rPr lang="ar-IQ" smtClean="0"/>
              <a:t>26/05/1437</a:t>
            </a:fld>
            <a:endParaRPr lang="ar-IQ"/>
          </a:p>
        </p:txBody>
      </p:sp>
      <p:sp>
        <p:nvSpPr>
          <p:cNvPr id="3" name="Footer Placeholder 2"/>
          <p:cNvSpPr>
            <a:spLocks noGrp="1"/>
          </p:cNvSpPr>
          <p:nvPr>
            <p:ph type="ftr" sz="quarter" idx="11"/>
          </p:nvPr>
        </p:nvSpPr>
        <p:spPr/>
        <p:txBody>
          <a:bodyPr/>
          <a:lstStyle>
            <a:extLst/>
          </a:lstStyle>
          <a:p>
            <a:endParaRPr lang="ar-IQ"/>
          </a:p>
        </p:txBody>
      </p:sp>
      <p:sp>
        <p:nvSpPr>
          <p:cNvPr id="4" name="Slide Number Placeholder 3"/>
          <p:cNvSpPr>
            <a:spLocks noGrp="1"/>
          </p:cNvSpPr>
          <p:nvPr>
            <p:ph type="sldNum" sz="quarter" idx="12"/>
          </p:nvPr>
        </p:nvSpPr>
        <p:spPr/>
        <p:txBody>
          <a:bodyPr/>
          <a:lstStyle>
            <a:extLst/>
          </a:lstStyle>
          <a:p>
            <a:fld id="{981EF1BA-C182-4DA2-A399-73055D1E2631}" type="slidenum">
              <a:rPr lang="ar-IQ" smtClean="0"/>
              <a:t>‹#›</a:t>
            </a:fld>
            <a:endParaRPr lang="ar-IQ"/>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E6C15EE2-08FC-4C8E-BC60-6BDF0F8F16B1}" type="datetimeFigureOut">
              <a:rPr lang="ar-IQ" smtClean="0"/>
              <a:t>26/05/1437</a:t>
            </a:fld>
            <a:endParaRPr lang="ar-IQ"/>
          </a:p>
        </p:txBody>
      </p:sp>
      <p:sp>
        <p:nvSpPr>
          <p:cNvPr id="6" name="Footer Placeholder 5"/>
          <p:cNvSpPr>
            <a:spLocks noGrp="1"/>
          </p:cNvSpPr>
          <p:nvPr>
            <p:ph type="ftr" sz="quarter" idx="11"/>
          </p:nvPr>
        </p:nvSpPr>
        <p:spPr/>
        <p:txBody>
          <a:bodyPr/>
          <a:lstStyle>
            <a:extLst/>
          </a:lstStyle>
          <a:p>
            <a:endParaRPr lang="ar-IQ"/>
          </a:p>
        </p:txBody>
      </p:sp>
      <p:sp>
        <p:nvSpPr>
          <p:cNvPr id="7" name="Slide Number Placeholder 6"/>
          <p:cNvSpPr>
            <a:spLocks noGrp="1"/>
          </p:cNvSpPr>
          <p:nvPr>
            <p:ph type="sldNum" sz="quarter" idx="12"/>
          </p:nvPr>
        </p:nvSpPr>
        <p:spPr/>
        <p:txBody>
          <a:bodyPr/>
          <a:lstStyle>
            <a:extLst/>
          </a:lstStyle>
          <a:p>
            <a:fld id="{981EF1BA-C182-4DA2-A399-73055D1E2631}" type="slidenum">
              <a:rPr lang="ar-IQ" smtClean="0"/>
              <a:t>‹#›</a:t>
            </a:fld>
            <a:endParaRPr lang="ar-IQ"/>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E6C15EE2-08FC-4C8E-BC60-6BDF0F8F16B1}" type="datetimeFigureOut">
              <a:rPr lang="ar-IQ" smtClean="0"/>
              <a:t>26/05/1437</a:t>
            </a:fld>
            <a:endParaRPr lang="ar-IQ"/>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ar-IQ"/>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81EF1BA-C182-4DA2-A399-73055D1E2631}" type="slidenum">
              <a:rPr lang="ar-IQ" smtClean="0"/>
              <a:t>‹#›</a:t>
            </a:fld>
            <a:endParaRPr lang="ar-IQ"/>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E6C15EE2-08FC-4C8E-BC60-6BDF0F8F16B1}" type="datetimeFigureOut">
              <a:rPr lang="ar-IQ" smtClean="0"/>
              <a:t>26/05/1437</a:t>
            </a:fld>
            <a:endParaRPr lang="ar-IQ"/>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ar-IQ"/>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81EF1BA-C182-4DA2-A399-73055D1E2631}" type="slidenum">
              <a:rPr lang="ar-IQ" smtClean="0"/>
              <a:t>‹#›</a:t>
            </a:fld>
            <a:endParaRPr lang="ar-IQ"/>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xStyles>
    <p:titleStyle>
      <a:lvl1pPr algn="l" rtl="1"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r" rtl="1"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r" rtl="1"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r" rtl="1"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r" rtl="1"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r" rtl="1"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r" rtl="1"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r" rtl="1"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ar-IQ" dirty="0" smtClean="0">
                <a:cs typeface="AF_ BOTAN KURDI 23" pitchFamily="2" charset="-78"/>
              </a:rPr>
              <a:t>     </a:t>
            </a:r>
            <a:br>
              <a:rPr lang="ar-IQ" dirty="0" smtClean="0">
                <a:cs typeface="AF_ BOTAN KURDI 23" pitchFamily="2" charset="-78"/>
              </a:rPr>
            </a:br>
            <a:r>
              <a:rPr lang="ar-IQ" dirty="0">
                <a:cs typeface="AF_ BOTAN KURDI 23" pitchFamily="2" charset="-78"/>
              </a:rPr>
              <a:t> </a:t>
            </a:r>
            <a:r>
              <a:rPr lang="ar-IQ" dirty="0" smtClean="0">
                <a:cs typeface="AF_ BOTAN KURDI 23" pitchFamily="2" charset="-78"/>
              </a:rPr>
              <a:t>          جوطرافياى كوردستان</a:t>
            </a:r>
            <a:br>
              <a:rPr lang="ar-IQ" dirty="0" smtClean="0">
                <a:cs typeface="AF_ BOTAN KURDI 23" pitchFamily="2" charset="-78"/>
              </a:rPr>
            </a:br>
            <a:r>
              <a:rPr lang="ar-IQ" dirty="0">
                <a:cs typeface="AF_ BOTAN KURDI 23" pitchFamily="2" charset="-78"/>
              </a:rPr>
              <a:t> </a:t>
            </a:r>
            <a:r>
              <a:rPr lang="ar-IQ" dirty="0" smtClean="0">
                <a:cs typeface="AF_ BOTAN KURDI 23" pitchFamily="2" charset="-78"/>
              </a:rPr>
              <a:t>             </a:t>
            </a:r>
            <a:r>
              <a:rPr lang="ar-IQ" sz="1800" dirty="0" smtClean="0">
                <a:cs typeface="AF_ BOTAN KURDI 23" pitchFamily="2" charset="-78"/>
              </a:rPr>
              <a:t>ئامادةكردنى : م.ذيلوان </a:t>
            </a:r>
            <a:endParaRPr lang="ar-IQ" dirty="0">
              <a:cs typeface="AF_ BOTAN KURDI 23" pitchFamily="2" charset="-78"/>
            </a:endParaRPr>
          </a:p>
        </p:txBody>
      </p:sp>
      <p:sp>
        <p:nvSpPr>
          <p:cNvPr id="3" name="Subtitle 2"/>
          <p:cNvSpPr>
            <a:spLocks noGrp="1"/>
          </p:cNvSpPr>
          <p:nvPr>
            <p:ph type="subTitle" idx="1"/>
          </p:nvPr>
        </p:nvSpPr>
        <p:spPr/>
        <p:txBody>
          <a:bodyPr/>
          <a:lstStyle/>
          <a:p>
            <a:endParaRPr lang="ar-IQ" dirty="0"/>
          </a:p>
        </p:txBody>
      </p:sp>
      <p:pic>
        <p:nvPicPr>
          <p:cNvPr id="4" name="Picture 3" descr="end ktab heding"/>
          <p:cNvPicPr>
            <a:picLocks noChangeAspect="1" noChangeArrowheads="1"/>
          </p:cNvPicPr>
          <p:nvPr/>
        </p:nvPicPr>
        <p:blipFill>
          <a:blip r:embed="rId2"/>
          <a:srcRect l="40468" r="40314" b="14378"/>
          <a:stretch>
            <a:fillRect/>
          </a:stretch>
        </p:blipFill>
        <p:spPr bwMode="auto">
          <a:xfrm>
            <a:off x="5868144" y="692696"/>
            <a:ext cx="2081605" cy="1440160"/>
          </a:xfrm>
          <a:prstGeom prst="rect">
            <a:avLst/>
          </a:prstGeom>
          <a:noFill/>
          <a:ln w="9525">
            <a:noFill/>
            <a:miter lim="800000"/>
            <a:headEnd/>
            <a:tailEnd/>
          </a:ln>
        </p:spPr>
      </p:pic>
    </p:spTree>
    <p:extLst>
      <p:ext uri="{BB962C8B-B14F-4D97-AF65-F5344CB8AC3E}">
        <p14:creationId xmlns:p14="http://schemas.microsoft.com/office/powerpoint/2010/main" val="329909773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75111" y="1481138"/>
            <a:ext cx="2993778" cy="4525962"/>
          </a:xfrm>
        </p:spPr>
      </p:pic>
      <p:sp>
        <p:nvSpPr>
          <p:cNvPr id="2" name="Title 1"/>
          <p:cNvSpPr>
            <a:spLocks noGrp="1"/>
          </p:cNvSpPr>
          <p:nvPr>
            <p:ph type="title"/>
          </p:nvPr>
        </p:nvSpPr>
        <p:spPr/>
        <p:txBody>
          <a:bodyPr/>
          <a:lstStyle/>
          <a:p>
            <a:endParaRPr lang="ar-IQ" dirty="0"/>
          </a:p>
        </p:txBody>
      </p:sp>
    </p:spTree>
    <p:extLst>
      <p:ext uri="{BB962C8B-B14F-4D97-AF65-F5344CB8AC3E}">
        <p14:creationId xmlns:p14="http://schemas.microsoft.com/office/powerpoint/2010/main" val="131422272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ar-IQ" u="sng" dirty="0">
                <a:cs typeface="Ali_K_Sahifa" pitchFamily="2" charset="-78"/>
              </a:rPr>
              <a:t>كوردستان بؤيةكةمين جار كة وةك زاراوة بؤيةكةيةكى ئيدارى بةكارهيَنرابيَت</a:t>
            </a:r>
            <a:r>
              <a:rPr lang="ar-IQ" dirty="0">
                <a:cs typeface="Ali_K_Sahifa" pitchFamily="2" charset="-78"/>
              </a:rPr>
              <a:t>، بؤناوةرِاستى سةدةى شةشةمى كؤضى(سةدةى دوانزةيةمى زايينى) دةطةرِيَتةوة،كاتيَك كة(سولَتان سةنجةرى سةلجوقى)دواسولَتانى سةلجوقيةكان،بةشى رِؤذئاواى هةريَمى ضيا(اقليم الجبال)ى لةبةشةكانى ترى فةرمانرِةايةتيةكةى دابرِى ولةيةكةيةكى ئيدارى نوىَ دا كؤى كردنةوةوناوى نا(ويلايةتى كوردستان)،كةثايتةختةكةى قةلاَى شارى(بةهار)بوولةباكورى رِؤئاواى شارى هةمةدان.بةلاَم طةرِيدةى ئيتالى (ماركؤثؤلؤ)(1254-1323ز)يةكةم كةس بووة كةناوى كوردستانى تؤماركردووةوبة(كاردستان)ناوى بردووة.</a:t>
            </a:r>
            <a:endParaRPr lang="en-US" dirty="0">
              <a:cs typeface="Ali_K_Sahifa" pitchFamily="2" charset="-78"/>
            </a:endParaRPr>
          </a:p>
          <a:p>
            <a:r>
              <a:rPr lang="ar-IQ" dirty="0">
                <a:cs typeface="Ali_K_Sahifa" pitchFamily="2" charset="-78"/>
              </a:rPr>
              <a:t>هةرسةبارةت بةمة زؤربةى سةرضاوةكان باس لةوةدةكةن،كةيةكةمين كةس زاراوةى كوردستانى لةنوسينةكانى خؤيدابةكارهيَنابيَت (حةمدولَلَامستوفى قةزوينى)بووةو لةكتيَبى (نزهةالقلوب)دا ئةم نوسةرة باسى ((ويلايةتى))كوردستان دةكات ودةلَىَ((لة17ويلايةت ثيَك هاتووةوثايتةختةكةى شارى(بةهارة)).ئةمانةوضةندين نوسةرى ترى وةك(( رشيدالدين همدانى وشيرازى...هتد)) لةسةردةميَكى زوةوة ناوى(كوردستان)يان لة نوسينةكانياندا هيَناوةو هةر لةسةردةمى دةسةلاَتى(جةلائيريةكان)وة لةسالَى (1337-1411)زاينى يةوة زاراوةكة بةشيَوةيةكى رِةسمى ضةسثاوشويَنى طشت زاراوةكؤنةكانى طرتةوةولةسةدةى حةظدةيةم بةدواوة بؤماوةيةك بةشيَكى كوردستانى ذيَردةسةلاَتى دةولَةتى عوسمانى بةشيَوةيةكى رِةسمى بة ويلايةتى(كوردستان)ناوبراوة</a:t>
            </a:r>
          </a:p>
        </p:txBody>
      </p:sp>
      <p:sp>
        <p:nvSpPr>
          <p:cNvPr id="2" name="Title 1"/>
          <p:cNvSpPr>
            <a:spLocks noGrp="1"/>
          </p:cNvSpPr>
          <p:nvPr>
            <p:ph type="title"/>
          </p:nvPr>
        </p:nvSpPr>
        <p:spPr/>
        <p:txBody>
          <a:bodyPr/>
          <a:lstStyle/>
          <a:p>
            <a:endParaRPr lang="ar-IQ"/>
          </a:p>
        </p:txBody>
      </p:sp>
    </p:spTree>
    <p:extLst>
      <p:ext uri="{BB962C8B-B14F-4D97-AF65-F5344CB8AC3E}">
        <p14:creationId xmlns:p14="http://schemas.microsoft.com/office/powerpoint/2010/main" val="83124186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3" y="939656"/>
            <a:ext cx="6192688" cy="4793600"/>
          </a:xfrm>
          <a:prstGeom prst="rect">
            <a:avLst/>
          </a:prstGeom>
          <a:ln>
            <a:noFill/>
          </a:ln>
          <a:effectLst>
            <a:softEdge rad="112500"/>
          </a:effectLst>
        </p:spPr>
      </p:pic>
      <p:sp>
        <p:nvSpPr>
          <p:cNvPr id="2" name="Title 1"/>
          <p:cNvSpPr>
            <a:spLocks noGrp="1"/>
          </p:cNvSpPr>
          <p:nvPr>
            <p:ph type="title"/>
          </p:nvPr>
        </p:nvSpPr>
        <p:spPr/>
        <p:txBody>
          <a:bodyPr/>
          <a:lstStyle/>
          <a:p>
            <a:pPr algn="ctr"/>
            <a:r>
              <a:rPr lang="ar-IQ" dirty="0" smtClean="0">
                <a:cs typeface="Ali_K_Azzam" pitchFamily="2" charset="-78"/>
              </a:rPr>
              <a:t>كتيَبةكةى كاشغةرى</a:t>
            </a:r>
            <a:endParaRPr lang="ar-IQ" dirty="0">
              <a:cs typeface="Ali_K_Azzam" pitchFamily="2" charset="-78"/>
            </a:endParaRPr>
          </a:p>
        </p:txBody>
      </p:sp>
    </p:spTree>
    <p:extLst>
      <p:ext uri="{BB962C8B-B14F-4D97-AF65-F5344CB8AC3E}">
        <p14:creationId xmlns:p14="http://schemas.microsoft.com/office/powerpoint/2010/main" val="251077657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629" y="1481138"/>
            <a:ext cx="5330741" cy="4525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r>
              <a:rPr lang="ar-IQ" dirty="0" smtClean="0">
                <a:cs typeface="Ali_K_Alwand" pitchFamily="2" charset="-78"/>
              </a:rPr>
              <a:t>كوردستان لةنيَو نةخشةى عوسمانيةكاندا</a:t>
            </a:r>
            <a:endParaRPr lang="ar-IQ" dirty="0">
              <a:cs typeface="Ali_K_Alwand" pitchFamily="2" charset="-78"/>
            </a:endParaRPr>
          </a:p>
        </p:txBody>
      </p:sp>
    </p:spTree>
    <p:extLst>
      <p:ext uri="{BB962C8B-B14F-4D97-AF65-F5344CB8AC3E}">
        <p14:creationId xmlns:p14="http://schemas.microsoft.com/office/powerpoint/2010/main" val="365204973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3205" y="1481138"/>
            <a:ext cx="5497590" cy="4525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331640" y="188640"/>
            <a:ext cx="7812360" cy="1143000"/>
          </a:xfrm>
        </p:spPr>
        <p:txBody>
          <a:bodyPr>
            <a:normAutofit fontScale="90000"/>
          </a:bodyPr>
          <a:lstStyle/>
          <a:p>
            <a:pPr algn="ctr"/>
            <a:r>
              <a:rPr lang="ar-IQ" sz="2700" dirty="0" smtClean="0">
                <a:cs typeface="Ali_K_Sahifa Bold" pitchFamily="2" charset="-78"/>
              </a:rPr>
              <a:t>نةخشةى كوردستان لةنيَو ثةيمانة دةولَةتيةكان لةسةروبةندى جةنطى يةكةمى جيهانيدا(1915)</a:t>
            </a:r>
            <a:br>
              <a:rPr lang="ar-IQ" sz="2700" dirty="0" smtClean="0">
                <a:cs typeface="Ali_K_Sahifa Bold" pitchFamily="2" charset="-78"/>
              </a:rPr>
            </a:br>
            <a:r>
              <a:rPr lang="ar-IQ" sz="2700" dirty="0" smtClean="0">
                <a:cs typeface="Ali_K_Sahifa Bold" pitchFamily="2" charset="-78"/>
              </a:rPr>
              <a:t>رِيَككةوتنى سيايكس بيكؤ</a:t>
            </a:r>
            <a:r>
              <a:rPr lang="ar-IQ" dirty="0" smtClean="0"/>
              <a:t>..</a:t>
            </a:r>
            <a:endParaRPr lang="ar-IQ" dirty="0"/>
          </a:p>
        </p:txBody>
      </p:sp>
    </p:spTree>
    <p:extLst>
      <p:ext uri="{BB962C8B-B14F-4D97-AF65-F5344CB8AC3E}">
        <p14:creationId xmlns:p14="http://schemas.microsoft.com/office/powerpoint/2010/main" val="357918136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03648" y="1556792"/>
            <a:ext cx="6840760" cy="4320480"/>
          </a:xfrm>
        </p:spPr>
      </p:pic>
      <p:sp>
        <p:nvSpPr>
          <p:cNvPr id="2" name="Title 1"/>
          <p:cNvSpPr>
            <a:spLocks noGrp="1"/>
          </p:cNvSpPr>
          <p:nvPr>
            <p:ph type="title"/>
          </p:nvPr>
        </p:nvSpPr>
        <p:spPr/>
        <p:txBody>
          <a:bodyPr>
            <a:normAutofit/>
          </a:bodyPr>
          <a:lstStyle/>
          <a:p>
            <a:pPr algn="justLow"/>
            <a:r>
              <a:rPr lang="ar-IQ" sz="2000" dirty="0" smtClean="0">
                <a:cs typeface="Ali_K_Sahifa Bold" pitchFamily="2" charset="-78"/>
              </a:rPr>
              <a:t>نةخشةى كوردستان لةدواى جةنطى يةكةمى جيهانى ....دابةشكردنى دواى كؤنطرةى ئاشتى و سان رِيمؤ و ثيَك هيَنانى دةولَةتى عيَراق و كؤمارى توركياو سوريا.... </a:t>
            </a:r>
            <a:endParaRPr lang="ar-IQ" sz="2000" dirty="0">
              <a:cs typeface="Ali_K_Sahifa Bold" pitchFamily="2" charset="-78"/>
            </a:endParaRPr>
          </a:p>
        </p:txBody>
      </p:sp>
    </p:spTree>
    <p:extLst>
      <p:ext uri="{BB962C8B-B14F-4D97-AF65-F5344CB8AC3E}">
        <p14:creationId xmlns:p14="http://schemas.microsoft.com/office/powerpoint/2010/main" val="160360462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ar-IQ" dirty="0">
                <a:cs typeface="Ali_K_Sahifa Bold" pitchFamily="2" charset="-78"/>
              </a:rPr>
              <a:t>لةسةر ئةم سنورة بؤضونيَكى يةكطرتوونية لةنيَوان نوسةران وتويَذةران دا </a:t>
            </a:r>
            <a:r>
              <a:rPr lang="ar-IQ" dirty="0" smtClean="0">
                <a:cs typeface="Ali_K_Sahifa Bold" pitchFamily="2" charset="-78"/>
              </a:rPr>
              <a:t>بةلَكوهةريةكيَك </a:t>
            </a:r>
            <a:r>
              <a:rPr lang="ar-IQ" dirty="0">
                <a:cs typeface="Ali_K_Sahifa Bold" pitchFamily="2" charset="-78"/>
              </a:rPr>
              <a:t>لةمانة بةجؤريَك باسى ئةم سنورةى </a:t>
            </a:r>
            <a:r>
              <a:rPr lang="ar-IQ" dirty="0" smtClean="0">
                <a:cs typeface="Ali_K_Sahifa Bold" pitchFamily="2" charset="-78"/>
              </a:rPr>
              <a:t>كردووة؟</a:t>
            </a:r>
          </a:p>
          <a:p>
            <a:r>
              <a:rPr lang="ar-IQ" dirty="0" smtClean="0">
                <a:cs typeface="Ali_K_Sahifa Bold" pitchFamily="2" charset="-78"/>
              </a:rPr>
              <a:t>1/</a:t>
            </a:r>
            <a:r>
              <a:rPr lang="ar-IQ" sz="2400" dirty="0" smtClean="0">
                <a:cs typeface="Ali_K_Sahifa Bold" pitchFamily="2" charset="-78"/>
              </a:rPr>
              <a:t>سنورة </a:t>
            </a:r>
            <a:r>
              <a:rPr lang="ar-IQ" sz="2400" dirty="0">
                <a:cs typeface="Ali_K_Sahifa Bold" pitchFamily="2" charset="-78"/>
              </a:rPr>
              <a:t>بةدريَذاى سةردةمة ميَذوويةكان طؤرِانكارى بةسةرداهاتووة وزيادوكةم كراوة،ئةمةش بةهؤى ضةند فاكتةريَكةوة بووة لةوانة :كورد لةبةرئةوةى دةولَةتيَكى سةربةخؤى خؤى نةبووةتابتوانيَت سنورى فةرمى جوطرافياى سياسى خؤى ديارى بكات و لةسةرنةخشةى سياسى جيهان وواقيعى جوطرافياى خؤى وةك دةولَةتيَك ديارى </a:t>
            </a:r>
            <a:r>
              <a:rPr lang="ar-IQ" sz="2400" dirty="0" smtClean="0">
                <a:cs typeface="Ali_K_Sahifa Bold" pitchFamily="2" charset="-78"/>
              </a:rPr>
              <a:t>بكات.</a:t>
            </a:r>
          </a:p>
          <a:p>
            <a:r>
              <a:rPr lang="ar-IQ" sz="2400" dirty="0" smtClean="0">
                <a:cs typeface="Ali_K_Sahifa Bold" pitchFamily="2" charset="-78"/>
              </a:rPr>
              <a:t>2/</a:t>
            </a:r>
            <a:r>
              <a:rPr lang="ar-IQ" sz="2400" dirty="0">
                <a:cs typeface="Ali_K_Sahifa Bold" pitchFamily="2" charset="-78"/>
              </a:rPr>
              <a:t>هةروةها ئةودةولَةتانةى كةكوردستانيان بةسةرادابةش كراوة بةدريَذاى ميَذووهةولَى كؤض ثيَكردن ورِاطواستنى  دانيشتوانة رِةسةنة كوردةكةيان داوةو لةعيَراق وسوريا عةرةبيان لةجيَطةى نيشتةجىَ كردووة ولةتوركيا تورك ولةئيَراندا فارس هةربؤية ئةمة بؤتة هؤى شيَواندنى سيماى ديمؤطرافياى </a:t>
            </a:r>
            <a:r>
              <a:rPr lang="ar-IQ" sz="2400" dirty="0" smtClean="0">
                <a:cs typeface="Ali_K_Sahifa Bold" pitchFamily="2" charset="-78"/>
              </a:rPr>
              <a:t>كوردستان.</a:t>
            </a:r>
          </a:p>
          <a:p>
            <a:endParaRPr lang="ar-IQ" sz="2400" dirty="0">
              <a:cs typeface="Ali_K_Sahifa Bold" pitchFamily="2" charset="-78"/>
            </a:endParaRPr>
          </a:p>
          <a:p>
            <a:endParaRPr lang="ar-IQ" sz="2400" dirty="0">
              <a:cs typeface="Ali_K_Sahifa Bold" pitchFamily="2" charset="-78"/>
            </a:endParaRPr>
          </a:p>
        </p:txBody>
      </p:sp>
      <p:sp>
        <p:nvSpPr>
          <p:cNvPr id="3" name="Title 2"/>
          <p:cNvSpPr>
            <a:spLocks noGrp="1"/>
          </p:cNvSpPr>
          <p:nvPr>
            <p:ph type="title"/>
          </p:nvPr>
        </p:nvSpPr>
        <p:spPr/>
        <p:txBody>
          <a:bodyPr>
            <a:normAutofit fontScale="90000"/>
          </a:bodyPr>
          <a:lstStyle/>
          <a:p>
            <a:pPr algn="justLow"/>
            <a:r>
              <a:rPr lang="ar-IQ" dirty="0" smtClean="0">
                <a:cs typeface="Ali_K_Sahifa Bold" pitchFamily="2" charset="-78"/>
              </a:rPr>
              <a:t>بؤضوونةكان لةسةر سنورى جوطرافيايى سياسى كوردستان</a:t>
            </a:r>
            <a:endParaRPr lang="ar-IQ" dirty="0">
              <a:cs typeface="Ali_K_Sahifa Bold" pitchFamily="2" charset="-78"/>
            </a:endParaRPr>
          </a:p>
        </p:txBody>
      </p:sp>
    </p:spTree>
    <p:extLst>
      <p:ext uri="{BB962C8B-B14F-4D97-AF65-F5344CB8AC3E}">
        <p14:creationId xmlns:p14="http://schemas.microsoft.com/office/powerpoint/2010/main" val="203941079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ar-IQ" dirty="0" smtClean="0">
                <a:cs typeface="Ali_K_Sahifa Bold" pitchFamily="2" charset="-78"/>
              </a:rPr>
              <a:t>3/داطيركةران </a:t>
            </a:r>
            <a:r>
              <a:rPr lang="ar-IQ" dirty="0">
                <a:cs typeface="Ali_K_Sahifa Bold" pitchFamily="2" charset="-78"/>
              </a:rPr>
              <a:t>رِيَطةيان نةداوة تويَذينةوةى زانستى لةسةر سنورى كوردستان ودانيشتوانةكةى بلاَوبكريَتةوة بةثيَضةوانةوة بةهةموو شيَوةيةك هةولَيانداوة سنورةكةى بضوك بكةنةوة ئةمةش لةرِيَطةى بلاَوكردنةوةى تويَذينةوةى نازانستى لةسةربنةماى شؤظينى دوورلةزانستى لةسةرميَذووى كوردوسنورى كوردستان.</a:t>
            </a:r>
            <a:endParaRPr lang="en-US" dirty="0">
              <a:cs typeface="Ali_K_Sahifa Bold" pitchFamily="2" charset="-78"/>
            </a:endParaRPr>
          </a:p>
          <a:p>
            <a:r>
              <a:rPr lang="ar-IQ" dirty="0" smtClean="0">
                <a:cs typeface="Ali_K_Sahifa Bold" pitchFamily="2" charset="-78"/>
              </a:rPr>
              <a:t>4/</a:t>
            </a:r>
            <a:r>
              <a:rPr lang="ar-IQ" dirty="0">
                <a:cs typeface="Ali_K_Sahifa Bold" pitchFamily="2" charset="-78"/>
              </a:rPr>
              <a:t>خاكى كوردستان طؤرِةثانى ململانىَ ى نيَوان زلهيَزة داطيركةرةكانى دةوروبةرى بووةلةبةرئةوة سنورى كوردستان بةردةوام طؤرِانى بةسةرداهاتووة.ئةم هؤكارانةش بؤتة هؤى دروست بوونى بيرورِاى جياواز لةنيَوان نيَوان نوسةران لة سةرديارى كردنى سنورى كوردستان.</a:t>
            </a:r>
            <a:endParaRPr lang="en-US" dirty="0">
              <a:cs typeface="Ali_K_Sahifa Bold" pitchFamily="2" charset="-78"/>
            </a:endParaRPr>
          </a:p>
          <a:p>
            <a:endParaRPr lang="en-US" dirty="0"/>
          </a:p>
          <a:p>
            <a:endParaRPr lang="ar-IQ" dirty="0"/>
          </a:p>
        </p:txBody>
      </p:sp>
      <p:sp>
        <p:nvSpPr>
          <p:cNvPr id="3" name="Title 2"/>
          <p:cNvSpPr>
            <a:spLocks noGrp="1"/>
          </p:cNvSpPr>
          <p:nvPr>
            <p:ph type="title"/>
          </p:nvPr>
        </p:nvSpPr>
        <p:spPr/>
        <p:txBody>
          <a:bodyPr/>
          <a:lstStyle/>
          <a:p>
            <a:endParaRPr lang="ar-IQ"/>
          </a:p>
        </p:txBody>
      </p:sp>
    </p:spTree>
    <p:extLst>
      <p:ext uri="{BB962C8B-B14F-4D97-AF65-F5344CB8AC3E}">
        <p14:creationId xmlns:p14="http://schemas.microsoft.com/office/powerpoint/2010/main" val="22273140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0729" y="1609902"/>
            <a:ext cx="7269663" cy="4397198"/>
          </a:xfrm>
          <a:prstGeom prst="rect">
            <a:avLst/>
          </a:prstGeom>
          <a:ln w="228600" cap="sq" cmpd="thickThin">
            <a:solidFill>
              <a:srgbClr val="000000"/>
            </a:solidFill>
            <a:prstDash val="solid"/>
            <a:miter lim="800000"/>
          </a:ln>
          <a:effectLst>
            <a:innerShdw blurRad="76200">
              <a:srgbClr val="000000"/>
            </a:innerShdw>
          </a:effectLst>
        </p:spPr>
      </p:pic>
      <p:sp>
        <p:nvSpPr>
          <p:cNvPr id="3" name="Title 2"/>
          <p:cNvSpPr>
            <a:spLocks noGrp="1"/>
          </p:cNvSpPr>
          <p:nvPr>
            <p:ph type="title"/>
          </p:nvPr>
        </p:nvSpPr>
        <p:spPr/>
        <p:txBody>
          <a:bodyPr/>
          <a:lstStyle/>
          <a:p>
            <a:endParaRPr lang="ar-IQ" dirty="0"/>
          </a:p>
        </p:txBody>
      </p:sp>
    </p:spTree>
    <p:extLst>
      <p:ext uri="{BB962C8B-B14F-4D97-AF65-F5344CB8AC3E}">
        <p14:creationId xmlns:p14="http://schemas.microsoft.com/office/powerpoint/2010/main" val="5876043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268760"/>
            <a:ext cx="3081328" cy="4525962"/>
          </a:xfrm>
          <a:prstGeom prst="ellipse">
            <a:avLst/>
          </a:prstGeom>
          <a:ln>
            <a:noFill/>
          </a:ln>
          <a:effectLst>
            <a:softEdge rad="112500"/>
          </a:effectLst>
        </p:spPr>
      </p:pic>
      <p:sp>
        <p:nvSpPr>
          <p:cNvPr id="3" name="Title 2"/>
          <p:cNvSpPr>
            <a:spLocks noGrp="1"/>
          </p:cNvSpPr>
          <p:nvPr>
            <p:ph type="title"/>
          </p:nvPr>
        </p:nvSpPr>
        <p:spPr>
          <a:xfrm>
            <a:off x="323528" y="404664"/>
            <a:ext cx="8229600" cy="1143000"/>
          </a:xfrm>
        </p:spPr>
        <p:txBody>
          <a:bodyPr>
            <a:normAutofit fontScale="90000"/>
          </a:bodyPr>
          <a:lstStyle/>
          <a:p>
            <a:pPr algn="justLow"/>
            <a:r>
              <a:rPr lang="ar-IQ" dirty="0">
                <a:effectLst/>
                <a:cs typeface="Ali_K_Sahifa Bold" pitchFamily="2" charset="-78"/>
              </a:rPr>
              <a:t>جوطرافياى كوردستان وخستنة رِووى بةشيَك لةبؤضوونةكان لةسةر سنورى جوطرافى كوردستان.</a:t>
            </a:r>
            <a:r>
              <a:rPr lang="en-US" dirty="0">
                <a:effectLst/>
                <a:cs typeface="Ali_K_Sahifa Bold" pitchFamily="2" charset="-78"/>
              </a:rPr>
              <a:t/>
            </a:r>
            <a:br>
              <a:rPr lang="en-US" dirty="0">
                <a:effectLst/>
                <a:cs typeface="Ali_K_Sahifa Bold" pitchFamily="2" charset="-78"/>
              </a:rPr>
            </a:br>
            <a:endParaRPr lang="ar-IQ" dirty="0">
              <a:cs typeface="Ali_K_Sahifa Bold" pitchFamily="2" charset="-78"/>
            </a:endParaRPr>
          </a:p>
        </p:txBody>
      </p:sp>
      <p:sp>
        <p:nvSpPr>
          <p:cNvPr id="5" name="Rectangle 4"/>
          <p:cNvSpPr/>
          <p:nvPr/>
        </p:nvSpPr>
        <p:spPr>
          <a:xfrm>
            <a:off x="3275856" y="2690336"/>
            <a:ext cx="5040560" cy="2308324"/>
          </a:xfrm>
          <a:prstGeom prst="rect">
            <a:avLst/>
          </a:prstGeom>
        </p:spPr>
        <p:txBody>
          <a:bodyPr wrap="square">
            <a:spAutoFit/>
          </a:bodyPr>
          <a:lstStyle/>
          <a:p>
            <a:r>
              <a:rPr lang="ar-IQ" sz="2400" b="1" dirty="0">
                <a:cs typeface="Ali_K_Sahifa Bold" pitchFamily="2" charset="-78"/>
              </a:rPr>
              <a:t>يةكةمين نةخشةى جوطرافي كةكورد وةك نةتةوةيةك تيَيدا هاتبيَ بريتية لة نةخشةيةكى جوطرافيناسى موسولَمان (ئيبن حوقل)كةلةسالَى 977زدا لة كتيَبةكةيدا بةناونيشانى (صورة الارض)ناوضةيةكى بةرفراوانى هةريَمى ضيا –اقليم الجبال-ى ناوناوة (حشاتي الاكرادومصايفهم) .</a:t>
            </a:r>
          </a:p>
        </p:txBody>
      </p:sp>
    </p:spTree>
    <p:extLst>
      <p:ext uri="{BB962C8B-B14F-4D97-AF65-F5344CB8AC3E}">
        <p14:creationId xmlns:p14="http://schemas.microsoft.com/office/powerpoint/2010/main" val="319822265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ar-IQ"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57264" y="1481138"/>
            <a:ext cx="6429471" cy="4525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316535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628800"/>
            <a:ext cx="4455938" cy="2866082"/>
          </a:xfrm>
          <a:prstGeom prst="ellipse">
            <a:avLst/>
          </a:prstGeom>
          <a:ln>
            <a:noFill/>
          </a:ln>
          <a:effectLst>
            <a:softEdge rad="112500"/>
          </a:effectLst>
        </p:spPr>
      </p:pic>
      <p:sp>
        <p:nvSpPr>
          <p:cNvPr id="3" name="Title 2"/>
          <p:cNvSpPr>
            <a:spLocks noGrp="1"/>
          </p:cNvSpPr>
          <p:nvPr>
            <p:ph type="title"/>
          </p:nvPr>
        </p:nvSpPr>
        <p:spPr/>
        <p:txBody>
          <a:bodyPr/>
          <a:lstStyle/>
          <a:p>
            <a:endParaRPr lang="ar-IQ" dirty="0"/>
          </a:p>
        </p:txBody>
      </p:sp>
      <p:sp>
        <p:nvSpPr>
          <p:cNvPr id="5" name="Rectangle 4"/>
          <p:cNvSpPr/>
          <p:nvPr/>
        </p:nvSpPr>
        <p:spPr>
          <a:xfrm>
            <a:off x="4572000" y="2413338"/>
            <a:ext cx="4572000" cy="3785652"/>
          </a:xfrm>
          <a:prstGeom prst="rect">
            <a:avLst/>
          </a:prstGeom>
        </p:spPr>
        <p:txBody>
          <a:bodyPr wrap="square">
            <a:spAutoFit/>
          </a:bodyPr>
          <a:lstStyle/>
          <a:p>
            <a:r>
              <a:rPr lang="ar-IQ" sz="2400" dirty="0">
                <a:cs typeface="Ali_K_Sahifa Bold" pitchFamily="2" charset="-78"/>
              </a:rPr>
              <a:t>ثاشان نةخشةيةكى ديكةى جوطرافي كةتيَيدا كوردستان وةك ولاَتيَك ثيشاندرابيَت بريتية لةنةخشةيةكى جوطرافيناسى عوسمانلى بةناوى (محمود الغشقرى-كاشغةرى)كةلةسالَى 1076زدا لةكتيَبيَكدا بةزمانى عوسمانى بةناونيشانى (ديوان لغات الترك)بلاَوى كردؤتةوة،لةو نةخشةيةدا كةلةبارةى ولاَتانى رِؤذهةلاَتدا دروستى كردووة ناوى كوردستانى بة (ا</a:t>
            </a:r>
            <a:r>
              <a:rPr lang="ar-IQ" sz="2400" dirty="0">
                <a:cs typeface="Ali-A-Alwand" pitchFamily="2" charset="-78"/>
              </a:rPr>
              <a:t>رض</a:t>
            </a:r>
            <a:r>
              <a:rPr lang="ar-IQ" sz="2400" dirty="0">
                <a:cs typeface="Ali_K_Sahifa Bold" pitchFamily="2" charset="-78"/>
              </a:rPr>
              <a:t> الاكراد)هيَناوة.</a:t>
            </a:r>
          </a:p>
        </p:txBody>
      </p:sp>
    </p:spTree>
    <p:extLst>
      <p:ext uri="{BB962C8B-B14F-4D97-AF65-F5344CB8AC3E}">
        <p14:creationId xmlns:p14="http://schemas.microsoft.com/office/powerpoint/2010/main" val="238210614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1384" y="1481138"/>
            <a:ext cx="6041232" cy="45259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itle 2"/>
          <p:cNvSpPr>
            <a:spLocks noGrp="1"/>
          </p:cNvSpPr>
          <p:nvPr>
            <p:ph type="title"/>
          </p:nvPr>
        </p:nvSpPr>
        <p:spPr/>
        <p:txBody>
          <a:bodyPr/>
          <a:lstStyle/>
          <a:p>
            <a:pPr algn="ctr"/>
            <a:r>
              <a:rPr lang="ar-IQ" dirty="0" smtClean="0">
                <a:cs typeface="Ali_K_Sahifa Bold" pitchFamily="2" charset="-78"/>
              </a:rPr>
              <a:t>كتيَبةكةى محمود كاشغةرى</a:t>
            </a:r>
            <a:endParaRPr lang="ar-IQ" dirty="0">
              <a:cs typeface="Ali_K_Sahifa Bold" pitchFamily="2" charset="-78"/>
            </a:endParaRPr>
          </a:p>
        </p:txBody>
      </p:sp>
    </p:spTree>
    <p:extLst>
      <p:ext uri="{BB962C8B-B14F-4D97-AF65-F5344CB8AC3E}">
        <p14:creationId xmlns:p14="http://schemas.microsoft.com/office/powerpoint/2010/main" val="344205996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84784"/>
            <a:ext cx="5330741" cy="4525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itle 2"/>
          <p:cNvSpPr>
            <a:spLocks noGrp="1"/>
          </p:cNvSpPr>
          <p:nvPr>
            <p:ph type="title"/>
          </p:nvPr>
        </p:nvSpPr>
        <p:spPr/>
        <p:txBody>
          <a:bodyPr/>
          <a:lstStyle/>
          <a:p>
            <a:endParaRPr lang="ar-IQ" dirty="0"/>
          </a:p>
        </p:txBody>
      </p:sp>
      <p:sp>
        <p:nvSpPr>
          <p:cNvPr id="5" name="Rectangle 4"/>
          <p:cNvSpPr/>
          <p:nvPr/>
        </p:nvSpPr>
        <p:spPr>
          <a:xfrm>
            <a:off x="5364088" y="2967335"/>
            <a:ext cx="2808312" cy="3416320"/>
          </a:xfrm>
          <a:prstGeom prst="rect">
            <a:avLst/>
          </a:prstGeom>
        </p:spPr>
        <p:txBody>
          <a:bodyPr wrap="square">
            <a:spAutoFit/>
          </a:bodyPr>
          <a:lstStyle/>
          <a:p>
            <a:r>
              <a:rPr lang="ar-IQ" sz="2400" dirty="0">
                <a:cs typeface="Ali_K_Sahifa Bold" pitchFamily="2" charset="-78"/>
              </a:rPr>
              <a:t>دواتر لةكؤتاييةكانى سةدةى نؤزدةشدا لةتؤماريَكى دةولَةتى عوسمانيدا كةبؤ ناوضةكانى رِؤذهةلاَتى دةولَةتى عوسمانى كيَشراوة نةخشةى كوردستانى لةسةر دياري كراوة</a:t>
            </a:r>
          </a:p>
        </p:txBody>
      </p:sp>
    </p:spTree>
    <p:extLst>
      <p:ext uri="{BB962C8B-B14F-4D97-AF65-F5344CB8AC3E}">
        <p14:creationId xmlns:p14="http://schemas.microsoft.com/office/powerpoint/2010/main" val="288178513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340768"/>
            <a:ext cx="4589133" cy="452596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Title 2"/>
          <p:cNvSpPr>
            <a:spLocks noGrp="1"/>
          </p:cNvSpPr>
          <p:nvPr>
            <p:ph type="title"/>
          </p:nvPr>
        </p:nvSpPr>
        <p:spPr/>
        <p:txBody>
          <a:bodyPr/>
          <a:lstStyle/>
          <a:p>
            <a:endParaRPr lang="ar-IQ" dirty="0"/>
          </a:p>
        </p:txBody>
      </p:sp>
      <p:sp>
        <p:nvSpPr>
          <p:cNvPr id="5" name="Rectangle 4"/>
          <p:cNvSpPr/>
          <p:nvPr/>
        </p:nvSpPr>
        <p:spPr>
          <a:xfrm>
            <a:off x="5220072" y="2690336"/>
            <a:ext cx="3240360" cy="3416320"/>
          </a:xfrm>
          <a:prstGeom prst="rect">
            <a:avLst/>
          </a:prstGeom>
        </p:spPr>
        <p:txBody>
          <a:bodyPr wrap="square">
            <a:spAutoFit/>
          </a:bodyPr>
          <a:lstStyle/>
          <a:p>
            <a:r>
              <a:rPr lang="ar-IQ" sz="2400" dirty="0">
                <a:cs typeface="Ali_K_Sahifa Bold" pitchFamily="2" charset="-78"/>
              </a:rPr>
              <a:t>لةكوردةكانيش يةكةمين كةس شةريف ثاشاى خةندان(1864-1946)بووة كةلةسالَى 1919نةخشةيةكةى كوردستانى طةورةى ثيَشكةش بة كؤنفرانسى ئاشتى لةثاريس كردووة بؤ داخوازيى دامةزراندنى دةولَةتيَكى كوردى سةربةخؤ.</a:t>
            </a:r>
          </a:p>
        </p:txBody>
      </p:sp>
    </p:spTree>
    <p:extLst>
      <p:ext uri="{BB962C8B-B14F-4D97-AF65-F5344CB8AC3E}">
        <p14:creationId xmlns:p14="http://schemas.microsoft.com/office/powerpoint/2010/main" val="282556751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412776"/>
            <a:ext cx="4841140" cy="4525962"/>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p:txBody>
          <a:bodyPr>
            <a:normAutofit fontScale="90000"/>
          </a:bodyPr>
          <a:lstStyle/>
          <a:p>
            <a:r>
              <a:rPr lang="ar-IQ" dirty="0" smtClean="0">
                <a:cs typeface="Ali_K_Sahifa Bold" pitchFamily="2" charset="-78"/>
              </a:rPr>
              <a:t>بؤضوونةكان لةسةر سنورى جوطرافياى كوردستان</a:t>
            </a:r>
            <a:endParaRPr lang="ar-IQ" dirty="0">
              <a:cs typeface="Ali_K_Sahifa Bold" pitchFamily="2" charset="-78"/>
            </a:endParaRPr>
          </a:p>
        </p:txBody>
      </p:sp>
      <p:sp>
        <p:nvSpPr>
          <p:cNvPr id="5" name="Rectangle 4"/>
          <p:cNvSpPr/>
          <p:nvPr/>
        </p:nvSpPr>
        <p:spPr>
          <a:xfrm>
            <a:off x="5157192" y="2274838"/>
            <a:ext cx="2871192" cy="3416320"/>
          </a:xfrm>
          <a:prstGeom prst="rect">
            <a:avLst/>
          </a:prstGeom>
        </p:spPr>
        <p:txBody>
          <a:bodyPr wrap="square">
            <a:spAutoFit/>
          </a:bodyPr>
          <a:lstStyle/>
          <a:p>
            <a:r>
              <a:rPr lang="ar-IQ" b="1" u="sng" dirty="0">
                <a:cs typeface="Ali_K_Sahifa Bold" pitchFamily="2" charset="-78"/>
              </a:rPr>
              <a:t>طروثى يةكةم/ بؤضوونى نوسةرة بيانيةكان:</a:t>
            </a:r>
            <a:endParaRPr lang="en-US" b="1" u="sng" dirty="0">
              <a:cs typeface="Ali_K_Sahifa Bold" pitchFamily="2" charset="-78"/>
            </a:endParaRPr>
          </a:p>
          <a:p>
            <a:r>
              <a:rPr lang="ar-IQ" dirty="0">
                <a:cs typeface="Ali_K_Sahifa Bold" pitchFamily="2" charset="-78"/>
              </a:rPr>
              <a:t>(ئةدمؤندز) دةربارةى كوردستان دةلَيَت:كوردستان لةنيَوان توركياو عيَراق وئيَراندا دابةش كراوةوضةند ناوضةيةكى يةكيَتى سؤظيةتى(ثيَشوو) لةطةلَ سورياش دةطريَتةوةلةبةرئةوةى سنورى  لةطةلَ هيض سنوريَكى نيَودةولَةتى يان لةطةلَ سنورى بةشة ئيدارية  ناوخؤيةكانى ئةودةولَةتانةى كةكوردستانيان بةسةردادابةش كراوة رِيَك نابيَت.</a:t>
            </a:r>
          </a:p>
        </p:txBody>
      </p:sp>
    </p:spTree>
    <p:extLst>
      <p:ext uri="{BB962C8B-B14F-4D97-AF65-F5344CB8AC3E}">
        <p14:creationId xmlns:p14="http://schemas.microsoft.com/office/powerpoint/2010/main" val="15001867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558628"/>
            <a:ext cx="3999040" cy="3949898"/>
          </a:xfrm>
          <a:prstGeom prst="ellipse">
            <a:avLst/>
          </a:prstGeom>
          <a:ln>
            <a:noFill/>
          </a:ln>
          <a:effectLst>
            <a:softEdge rad="112500"/>
          </a:effectLst>
        </p:spPr>
      </p:pic>
      <p:sp>
        <p:nvSpPr>
          <p:cNvPr id="3" name="Title 2"/>
          <p:cNvSpPr>
            <a:spLocks noGrp="1"/>
          </p:cNvSpPr>
          <p:nvPr>
            <p:ph type="title"/>
          </p:nvPr>
        </p:nvSpPr>
        <p:spPr/>
        <p:txBody>
          <a:bodyPr/>
          <a:lstStyle/>
          <a:p>
            <a:endParaRPr lang="ar-IQ" dirty="0"/>
          </a:p>
        </p:txBody>
      </p:sp>
      <p:sp>
        <p:nvSpPr>
          <p:cNvPr id="5" name="Rectangle 4"/>
          <p:cNvSpPr/>
          <p:nvPr/>
        </p:nvSpPr>
        <p:spPr>
          <a:xfrm>
            <a:off x="4067944" y="2276872"/>
            <a:ext cx="4572000" cy="6463308"/>
          </a:xfrm>
          <a:prstGeom prst="rect">
            <a:avLst/>
          </a:prstGeom>
        </p:spPr>
        <p:txBody>
          <a:bodyPr>
            <a:spAutoFit/>
          </a:bodyPr>
          <a:lstStyle/>
          <a:p>
            <a:r>
              <a:rPr lang="ar-IQ" dirty="0"/>
              <a:t>(</a:t>
            </a:r>
            <a:r>
              <a:rPr lang="ar-IQ" dirty="0">
                <a:cs typeface="Ali_K_Sahifa Bold" pitchFamily="2" charset="-78"/>
              </a:rPr>
              <a:t>تؤمابوا) دةلَيَت :كوردستان بةتةواوى لةنيَودلَى ئاسياى بضوك هةلَكةوتووة،برِبرِةى رِؤذهةلاَتى ناوةرِاست ثيَك دةهيَنيَت وة زؤربةى زؤرى ئةوناوضة شاخاوييانة دةطريَتةوة كةكةوتونةتة نيَوان دةرياى رِةش ودةشتةكانى ميسؤثؤتاميا لةلايةك وئةنتى تؤرؤس وبانى ئيَران لةلايةكى ديكةوة.ئةطةرضى ئةم ناوضةية كةرِووبةرةكةى لةطةلَ تورك وفارس وعةرةب </a:t>
            </a:r>
            <a:r>
              <a:rPr lang="ar-IQ" dirty="0" smtClean="0">
                <a:cs typeface="Ali_K_Sahifa Bold" pitchFamily="2" charset="-78"/>
              </a:rPr>
              <a:t>جياوازة.</a:t>
            </a:r>
          </a:p>
          <a:p>
            <a:r>
              <a:rPr lang="ar-IQ" dirty="0" smtClean="0">
                <a:cs typeface="Ali_K_Sahifa Bold" pitchFamily="2" charset="-78"/>
              </a:rPr>
              <a:t>_____________________</a:t>
            </a:r>
          </a:p>
          <a:p>
            <a:endParaRPr lang="ar-IQ" dirty="0">
              <a:cs typeface="Ali_K_Sahifa Bold" pitchFamily="2" charset="-78"/>
            </a:endParaRPr>
          </a:p>
          <a:p>
            <a:r>
              <a:rPr lang="ar-IQ" dirty="0">
                <a:cs typeface="Ali_K_Sahifa Bold" pitchFamily="2" charset="-78"/>
              </a:rPr>
              <a:t>(رِادؤظان باظيض) دةلَيَت:باشورى رِؤذهةلاَتى توركيا نزيك بةئةرمةنستانى سؤظيةت وباكورى رِؤذئاواي ئيَران وباكورى عيَراق وئةوثةرِى باكورى سوريا بةمةلَبةندى سةرةكى كوردستان دادةنريَت،بيَجطةلةم شويَنانة كورد لةناوضةى ئةنادؤلَى توركياوكةنداوى ئةسكةندةرؤنة وباكورى سورياوئازةربايجانى فارس (ئيران)وخوراسان وبلوجستانى باكوريش دةذى..</a:t>
            </a:r>
            <a:endParaRPr lang="en-US" dirty="0">
              <a:cs typeface="Ali_K_Sahifa Bold" pitchFamily="2" charset="-78"/>
            </a:endParaRPr>
          </a:p>
          <a:p>
            <a:endParaRPr lang="ar-IQ" dirty="0" smtClean="0">
              <a:cs typeface="Ali_K_Sahifa Bold" pitchFamily="2" charset="-78"/>
            </a:endParaRPr>
          </a:p>
          <a:p>
            <a:endParaRPr lang="ar-IQ" dirty="0">
              <a:cs typeface="Ali_K_Sahifa Bold" pitchFamily="2" charset="-78"/>
            </a:endParaRPr>
          </a:p>
          <a:p>
            <a:endParaRPr lang="ar-IQ" dirty="0" smtClean="0">
              <a:cs typeface="Ali_K_Sahifa Bold" pitchFamily="2" charset="-78"/>
            </a:endParaRPr>
          </a:p>
          <a:p>
            <a:endParaRPr lang="ar-IQ" dirty="0">
              <a:cs typeface="Ali_K_Sahifa Bold" pitchFamily="2" charset="-78"/>
            </a:endParaRPr>
          </a:p>
          <a:p>
            <a:endParaRPr lang="ar-IQ" dirty="0" smtClean="0">
              <a:cs typeface="Ali_K_Sahifa Bold" pitchFamily="2" charset="-78"/>
            </a:endParaRPr>
          </a:p>
          <a:p>
            <a:endParaRPr lang="ar-IQ" dirty="0">
              <a:cs typeface="Ali_K_Sahifa Bold" pitchFamily="2" charset="-78"/>
            </a:endParaRPr>
          </a:p>
          <a:p>
            <a:endParaRPr lang="ar-IQ" dirty="0">
              <a:cs typeface="Ali_K_Sahifa Bold" pitchFamily="2" charset="-78"/>
            </a:endParaRPr>
          </a:p>
        </p:txBody>
      </p:sp>
    </p:spTree>
    <p:extLst>
      <p:ext uri="{BB962C8B-B14F-4D97-AF65-F5344CB8AC3E}">
        <p14:creationId xmlns:p14="http://schemas.microsoft.com/office/powerpoint/2010/main" val="48502314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2776"/>
            <a:ext cx="3581400" cy="2857500"/>
          </a:xfrm>
        </p:spPr>
      </p:pic>
      <p:sp>
        <p:nvSpPr>
          <p:cNvPr id="3" name="Title 2"/>
          <p:cNvSpPr>
            <a:spLocks noGrp="1"/>
          </p:cNvSpPr>
          <p:nvPr>
            <p:ph type="title"/>
          </p:nvPr>
        </p:nvSpPr>
        <p:spPr/>
        <p:txBody>
          <a:bodyPr/>
          <a:lstStyle/>
          <a:p>
            <a:endParaRPr lang="ar-IQ"/>
          </a:p>
        </p:txBody>
      </p:sp>
      <p:sp>
        <p:nvSpPr>
          <p:cNvPr id="5" name="Rectangle 4"/>
          <p:cNvSpPr/>
          <p:nvPr/>
        </p:nvSpPr>
        <p:spPr>
          <a:xfrm>
            <a:off x="1475656" y="2413338"/>
            <a:ext cx="7128792" cy="3108543"/>
          </a:xfrm>
          <a:prstGeom prst="rect">
            <a:avLst/>
          </a:prstGeom>
        </p:spPr>
        <p:txBody>
          <a:bodyPr wrap="square">
            <a:spAutoFit/>
          </a:bodyPr>
          <a:lstStyle/>
          <a:p>
            <a:r>
              <a:rPr lang="ar-IQ" sz="2800" dirty="0"/>
              <a:t>(</a:t>
            </a:r>
            <a:r>
              <a:rPr lang="ar-IQ" sz="2800" dirty="0">
                <a:cs typeface="Ali_K_Sahifa Bold" pitchFamily="2" charset="-78"/>
              </a:rPr>
              <a:t>خالفين) دةلَيَت: كوردستان وولاَتيَكى شاخاوية لةناوةرِاستيدا شاخةكانى كوردستان بةرزبوونةتةوة سنورى بةم جؤرةية:لةرِؤذهةلاَتةوة شاخةكانى ئةرمةنستان وئيَران لةرِؤذئاواوزنجيرة شاخةكانى كوردستان ورومىَ ووان ولةخوارووى رِؤذهةلاَتةوة جةزيرة(ميسؤثؤتامياى سةروو)وةشاخةكانى ماردين لةرِؤذئاواشةوة بةشيَك لةضياى زاطرؤس دةوريان داوة.</a:t>
            </a:r>
            <a:endParaRPr lang="en-US" sz="2800" dirty="0">
              <a:cs typeface="Ali_K_Sahifa Bold" pitchFamily="2" charset="-78"/>
            </a:endParaRPr>
          </a:p>
        </p:txBody>
      </p:sp>
    </p:spTree>
    <p:extLst>
      <p:ext uri="{BB962C8B-B14F-4D97-AF65-F5344CB8AC3E}">
        <p14:creationId xmlns:p14="http://schemas.microsoft.com/office/powerpoint/2010/main" val="240864050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3" name="Title 2"/>
          <p:cNvSpPr>
            <a:spLocks noGrp="1"/>
          </p:cNvSpPr>
          <p:nvPr>
            <p:ph type="title"/>
          </p:nvPr>
        </p:nvSpPr>
        <p:spPr/>
        <p:txBody>
          <a:bodyPr>
            <a:normAutofit fontScale="90000"/>
          </a:bodyPr>
          <a:lstStyle/>
          <a:p>
            <a:pPr algn="ctr"/>
            <a:r>
              <a:rPr lang="ar-IQ" sz="4400" dirty="0">
                <a:cs typeface="Ali_K_Sahifa Bold" pitchFamily="2" charset="-78"/>
              </a:rPr>
              <a:t>طروثى دووةم/بؤضوونى نوسةرانى ئةودةولَةتانةى كوردستانيان بةسةردادابةش كراوة:</a:t>
            </a:r>
            <a:r>
              <a:rPr lang="en-US" sz="4400" dirty="0">
                <a:cs typeface="Ali_K_Sahifa Bold" pitchFamily="2" charset="-78"/>
              </a:rPr>
              <a:t/>
            </a:r>
            <a:br>
              <a:rPr lang="en-US" sz="4400" dirty="0">
                <a:cs typeface="Ali_K_Sahifa Bold" pitchFamily="2" charset="-78"/>
              </a:rPr>
            </a:br>
            <a:endParaRPr lang="ar-IQ" dirty="0"/>
          </a:p>
        </p:txBody>
      </p:sp>
      <p:sp>
        <p:nvSpPr>
          <p:cNvPr id="5" name="Rectangle 4"/>
          <p:cNvSpPr/>
          <p:nvPr/>
        </p:nvSpPr>
        <p:spPr>
          <a:xfrm>
            <a:off x="2286000" y="1700808"/>
            <a:ext cx="4878288" cy="2677656"/>
          </a:xfrm>
          <a:prstGeom prst="rect">
            <a:avLst/>
          </a:prstGeom>
        </p:spPr>
        <p:txBody>
          <a:bodyPr wrap="square">
            <a:spAutoFit/>
          </a:bodyPr>
          <a:lstStyle/>
          <a:p>
            <a:r>
              <a:rPr lang="ar-IQ" sz="2400" dirty="0" smtClean="0">
                <a:cs typeface="Ali_K_Sahifa Bold" pitchFamily="2" charset="-78"/>
              </a:rPr>
              <a:t>ئةوانةش </a:t>
            </a:r>
            <a:r>
              <a:rPr lang="ar-IQ" sz="2400" dirty="0">
                <a:cs typeface="Ali_K_Sahifa Bold" pitchFamily="2" charset="-78"/>
              </a:rPr>
              <a:t>نوسةرانى عةرةب وتورك وفارس دةطريَتةوة،كةلةخوارةوة ئاماذةمان بةهةنديَكيان داوة.</a:t>
            </a:r>
            <a:endParaRPr lang="en-US" sz="2400" dirty="0">
              <a:cs typeface="Ali_K_Sahifa Bold" pitchFamily="2" charset="-78"/>
            </a:endParaRPr>
          </a:p>
          <a:p>
            <a:r>
              <a:rPr lang="ar-IQ" sz="2400" dirty="0">
                <a:cs typeface="Ali_K_Sahifa Bold" pitchFamily="2" charset="-78"/>
              </a:rPr>
              <a:t>(فائق السامرائى) دةربارةى سنورى كوردستان دةلَيَت:كوردستان بةسةر توركياوئيَران وعيَراق دابةش كراوةوبةشيَكيشى كةوتؤتة ناوسنورى يةكيَتى سؤظيةت (ثيَشوو) وسوريا.</a:t>
            </a:r>
            <a:endParaRPr lang="en-US" sz="2400" dirty="0">
              <a:cs typeface="Ali_K_Sahifa Bold" pitchFamily="2" charset="-78"/>
            </a:endParaRPr>
          </a:p>
        </p:txBody>
      </p:sp>
    </p:spTree>
    <p:extLst>
      <p:ext uri="{BB962C8B-B14F-4D97-AF65-F5344CB8AC3E}">
        <p14:creationId xmlns:p14="http://schemas.microsoft.com/office/powerpoint/2010/main" val="97520900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9" y="1484784"/>
            <a:ext cx="3672408" cy="4525962"/>
          </a:xfrm>
          <a:prstGeom prst="ellipse">
            <a:avLst/>
          </a:prstGeom>
          <a:ln>
            <a:noFill/>
          </a:ln>
          <a:effectLst>
            <a:softEdge rad="112500"/>
          </a:effectLst>
        </p:spPr>
      </p:pic>
      <p:sp>
        <p:nvSpPr>
          <p:cNvPr id="3" name="Title 2"/>
          <p:cNvSpPr>
            <a:spLocks noGrp="1"/>
          </p:cNvSpPr>
          <p:nvPr>
            <p:ph type="title"/>
          </p:nvPr>
        </p:nvSpPr>
        <p:spPr/>
        <p:txBody>
          <a:bodyPr/>
          <a:lstStyle/>
          <a:p>
            <a:endParaRPr lang="ar-IQ" dirty="0"/>
          </a:p>
        </p:txBody>
      </p:sp>
      <p:sp>
        <p:nvSpPr>
          <p:cNvPr id="5" name="Rectangle 4"/>
          <p:cNvSpPr/>
          <p:nvPr/>
        </p:nvSpPr>
        <p:spPr>
          <a:xfrm>
            <a:off x="5004048" y="2274838"/>
            <a:ext cx="3312368" cy="3847207"/>
          </a:xfrm>
          <a:prstGeom prst="rect">
            <a:avLst/>
          </a:prstGeom>
        </p:spPr>
        <p:txBody>
          <a:bodyPr wrap="square">
            <a:spAutoFit/>
          </a:bodyPr>
          <a:lstStyle/>
          <a:p>
            <a:r>
              <a:rPr lang="ar-IQ" sz="2400" dirty="0">
                <a:cs typeface="Ali_K_Sahifa Bold" pitchFamily="2" charset="-78"/>
              </a:rPr>
              <a:t>(</a:t>
            </a:r>
            <a:r>
              <a:rPr lang="ar-IQ" sz="2000" dirty="0">
                <a:cs typeface="Ali_K_Sahifa Bold" pitchFamily="2" charset="-78"/>
              </a:rPr>
              <a:t>د.شاكرخصباك) دةلَيَت: ئةطةرلورِةكان بةكورد دابنيَين هةروةكوزؤر لةبةلَطة ميَذووى وزمانةوانيةكان كوردبونيان دةسةلميَنن،ئةوا سنورى كوردستان بةدريَذاى زنجيرة ضياكانى زاطرؤس تاسةركةنداوى فارس دريَذدةبيَتةوة،وة شاكرخصباك دريَذةبةباسةكةى دةدات ودةلَيَت:كوردستان وولاَتيَكة،سنوريَكى سروشتى هةية ودانيشتوانةكةى رِةطةزيَكى تايبةتيان هةية،هةرضةندةسنوريَكة دةولَةتيان نى ية.</a:t>
            </a:r>
          </a:p>
        </p:txBody>
      </p:sp>
    </p:spTree>
    <p:extLst>
      <p:ext uri="{BB962C8B-B14F-4D97-AF65-F5344CB8AC3E}">
        <p14:creationId xmlns:p14="http://schemas.microsoft.com/office/powerpoint/2010/main" val="118374728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1" y="1481138"/>
            <a:ext cx="7848872" cy="4525962"/>
          </a:xfrm>
          <a:prstGeom prst="ellipse">
            <a:avLst/>
          </a:prstGeom>
          <a:ln>
            <a:noFill/>
          </a:ln>
          <a:effectLst>
            <a:softEdge rad="112500"/>
          </a:effectLst>
        </p:spPr>
      </p:pic>
      <p:sp>
        <p:nvSpPr>
          <p:cNvPr id="3" name="Title 2"/>
          <p:cNvSpPr>
            <a:spLocks noGrp="1"/>
          </p:cNvSpPr>
          <p:nvPr>
            <p:ph type="title"/>
          </p:nvPr>
        </p:nvSpPr>
        <p:spPr/>
        <p:txBody>
          <a:bodyPr/>
          <a:lstStyle/>
          <a:p>
            <a:endParaRPr lang="ar-IQ"/>
          </a:p>
        </p:txBody>
      </p:sp>
      <p:sp>
        <p:nvSpPr>
          <p:cNvPr id="5" name="Rectangle 4"/>
          <p:cNvSpPr/>
          <p:nvPr/>
        </p:nvSpPr>
        <p:spPr>
          <a:xfrm>
            <a:off x="1259632" y="2609686"/>
            <a:ext cx="6300192" cy="2246769"/>
          </a:xfrm>
          <a:prstGeom prst="rect">
            <a:avLst/>
          </a:prstGeom>
        </p:spPr>
        <p:txBody>
          <a:bodyPr wrap="square">
            <a:spAutoFit/>
          </a:bodyPr>
          <a:lstStyle/>
          <a:p>
            <a:r>
              <a:rPr lang="ar-IQ" sz="2800" dirty="0">
                <a:cs typeface="Ali_K_Sahifa Bold" pitchFamily="2" charset="-78"/>
              </a:rPr>
              <a:t>طةرِيدةى تورك( ئةوليا ضةلةبى) بةم شيَوةية سنورى كوردستانى ديارى كردووة :لاى سةرةوة ئةرزةرِؤم لةويَوةبةرةو وان،هةكارى،جةزيرة،ئاميَدى،موسلَ،شارةزوور،ئةردةلاَن،دةماوةند.. تابةسرة دةرِوات.</a:t>
            </a:r>
            <a:endParaRPr lang="en-US" sz="2800" dirty="0">
              <a:cs typeface="Ali_K_Sahifa Bold" pitchFamily="2" charset="-78"/>
            </a:endParaRPr>
          </a:p>
        </p:txBody>
      </p:sp>
    </p:spTree>
    <p:extLst>
      <p:ext uri="{BB962C8B-B14F-4D97-AF65-F5344CB8AC3E}">
        <p14:creationId xmlns:p14="http://schemas.microsoft.com/office/powerpoint/2010/main" val="118010871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endParaRPr lang="en-US" dirty="0" smtClean="0">
              <a:cs typeface="Ali_K_Sahifa" pitchFamily="2" charset="-78"/>
            </a:endParaRPr>
          </a:p>
          <a:p>
            <a:r>
              <a:rPr lang="ar-IQ" dirty="0">
                <a:cs typeface="Ali_K_Sahifa" pitchFamily="2" charset="-78"/>
              </a:rPr>
              <a:t>سةبارةت بةزاراوةى كوردستان زؤربةى شارةزايان هاورِان وجياوازيان نية،كوردستان لةكؤنترين ثيَناسةدا واتة((وولاَتى كوردان))وئةوخاكةى كةنةتةوةى كوردى لةسةردةذى.</a:t>
            </a:r>
            <a:endParaRPr lang="en-US" dirty="0">
              <a:cs typeface="Ali_K_Sahifa" pitchFamily="2" charset="-78"/>
            </a:endParaRPr>
          </a:p>
          <a:p>
            <a:r>
              <a:rPr lang="ar-IQ" dirty="0">
                <a:cs typeface="Ali_K_Sahifa" pitchFamily="2" charset="-78"/>
              </a:rPr>
              <a:t>لةسةردةمة كؤنةكاندا وةكو هةريةك لةناوضة كانى ترى ئةم خاكةبة كوردستان ناو نةبراوةبةلَكو بةطةليَك ناوى جؤراوجؤر ناونراوة وةك(( كوردؤضيخ،كاردؤنيا،كوردؤنيس،كورديا،كاردؤ،كاردطا،طوتى،جودى،كاردؤك،كاردؤخى،كوردؤخى،كارداك،كورد........هتد.)).</a:t>
            </a:r>
          </a:p>
          <a:p>
            <a:r>
              <a:rPr lang="ar-IQ" dirty="0">
                <a:cs typeface="Ali_K_Sahifa" pitchFamily="2" charset="-78"/>
              </a:rPr>
              <a:t>لةسةدةمى سؤمةريةكاندا (لةنوسينة مسماريةكامدا)بةم ناوضانة وتراوة (كور-دا)</a:t>
            </a:r>
            <a:r>
              <a:rPr lang="en-US" dirty="0" err="1" smtClean="0">
                <a:cs typeface="Ali_K_Sahifa" pitchFamily="2" charset="-78"/>
              </a:rPr>
              <a:t>kurd</a:t>
            </a:r>
            <a:r>
              <a:rPr lang="en-US" dirty="0" smtClean="0">
                <a:cs typeface="Ali_K_Sahifa" pitchFamily="2" charset="-78"/>
              </a:rPr>
              <a:t>-di</a:t>
            </a:r>
            <a:r>
              <a:rPr lang="ar-IQ" dirty="0" smtClean="0">
                <a:cs typeface="Ali_K_Sahifa" pitchFamily="2" charset="-78"/>
              </a:rPr>
              <a:t>    سو- كردا .ئةويش لة نوسينةكانى ثاشا(سوشين 2036-2028ث.ز)ضوارةمين ثاشاى بنةمالَةى ئورى سيَيةم (2111-2003ث.ز).</a:t>
            </a:r>
            <a:endParaRPr lang="ar-IQ" dirty="0">
              <a:cs typeface="Ali_K_Sahifa" pitchFamily="2" charset="-78"/>
            </a:endParaRPr>
          </a:p>
          <a:p>
            <a:r>
              <a:rPr lang="ar-IQ" dirty="0">
                <a:cs typeface="Ali_K_Sahifa" pitchFamily="2" charset="-78"/>
              </a:rPr>
              <a:t>لةسةردةكى ئاشوريةكاندا بةم ناوضانة وتراوة:(مادا )يان (ميديا).ئةويش لة نوسينةكانى ثاشاى ئاشورى (تيطلات بلاسةرى سيَيةم).كاتيَك هيَرشى كردةسةر ئةم ناوضانة.</a:t>
            </a:r>
          </a:p>
          <a:p>
            <a:r>
              <a:rPr lang="ar-IQ" dirty="0">
                <a:cs typeface="Ali_K_Sahifa" pitchFamily="2" charset="-78"/>
              </a:rPr>
              <a:t>ميَذوونوسى يؤنانى ثؤليبيؤس (202-120ث.ز) ووشةى (ميزؤثؤتاميا)ى بةكارهيَناوة.</a:t>
            </a:r>
          </a:p>
          <a:p>
            <a:r>
              <a:rPr lang="ar-IQ" dirty="0">
                <a:cs typeface="Ali_K_Sahifa" pitchFamily="2" charset="-78"/>
              </a:rPr>
              <a:t>يؤنانيةكان بةم ناوضانةيان ووتوة (كوردنيس)يان(كوردياى) .ياخود لةنوسينةكةى (زةينةفؤن) بة (كاردؤخ) ناوى هاتووة.</a:t>
            </a:r>
          </a:p>
          <a:p>
            <a:pPr marL="109728" indent="0">
              <a:buNone/>
            </a:pPr>
            <a:endParaRPr lang="ar-IQ" dirty="0">
              <a:cs typeface="Ali_K_Sahifa" pitchFamily="2" charset="-78"/>
            </a:endParaRPr>
          </a:p>
        </p:txBody>
      </p:sp>
      <p:sp>
        <p:nvSpPr>
          <p:cNvPr id="2" name="Title 1"/>
          <p:cNvSpPr>
            <a:spLocks noGrp="1"/>
          </p:cNvSpPr>
          <p:nvPr>
            <p:ph type="title"/>
          </p:nvPr>
        </p:nvSpPr>
        <p:spPr/>
        <p:txBody>
          <a:bodyPr/>
          <a:lstStyle/>
          <a:p>
            <a:r>
              <a:rPr lang="ar-IQ" dirty="0" smtClean="0">
                <a:cs typeface="Ali_K_Sahifa" pitchFamily="2" charset="-78"/>
              </a:rPr>
              <a:t>زاراوةى كوردستان و بةكارهيَنانى لة ميَذوودا</a:t>
            </a:r>
            <a:endParaRPr lang="ar-IQ" dirty="0">
              <a:cs typeface="Ali_K_Sahifa" pitchFamily="2" charset="-78"/>
            </a:endParaRPr>
          </a:p>
        </p:txBody>
      </p:sp>
    </p:spTree>
    <p:extLst>
      <p:ext uri="{BB962C8B-B14F-4D97-AF65-F5344CB8AC3E}">
        <p14:creationId xmlns:p14="http://schemas.microsoft.com/office/powerpoint/2010/main" val="230789463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3" name="Title 2"/>
          <p:cNvSpPr>
            <a:spLocks noGrp="1"/>
          </p:cNvSpPr>
          <p:nvPr>
            <p:ph type="title"/>
          </p:nvPr>
        </p:nvSpPr>
        <p:spPr/>
        <p:txBody>
          <a:bodyPr/>
          <a:lstStyle/>
          <a:p>
            <a:endParaRPr lang="ar-IQ" dirty="0"/>
          </a:p>
        </p:txBody>
      </p:sp>
      <p:sp>
        <p:nvSpPr>
          <p:cNvPr id="5" name="Rectangle 4"/>
          <p:cNvSpPr/>
          <p:nvPr/>
        </p:nvSpPr>
        <p:spPr>
          <a:xfrm>
            <a:off x="2915816" y="1484784"/>
            <a:ext cx="5256584" cy="2677656"/>
          </a:xfrm>
          <a:prstGeom prst="rect">
            <a:avLst/>
          </a:prstGeom>
        </p:spPr>
        <p:txBody>
          <a:bodyPr wrap="square">
            <a:spAutoFit/>
          </a:bodyPr>
          <a:lstStyle/>
          <a:p>
            <a:r>
              <a:rPr lang="ar-IQ" sz="2400" dirty="0">
                <a:cs typeface="Ali_K_Azzam" pitchFamily="2" charset="-78"/>
              </a:rPr>
              <a:t>وةلة </a:t>
            </a:r>
            <a:r>
              <a:rPr lang="ar-IQ" sz="2400" u="sng" dirty="0">
                <a:cs typeface="Ali_K_Azzam" pitchFamily="2" charset="-78"/>
              </a:rPr>
              <a:t>ئينسكلؤثيدياى توركياشدا </a:t>
            </a:r>
            <a:r>
              <a:rPr lang="ar-IQ" sz="2400" dirty="0">
                <a:cs typeface="Ali_K_Azzam" pitchFamily="2" charset="-78"/>
              </a:rPr>
              <a:t>كةديَتةسةرباسى ئةوشويَنانةى كةكوردى تيَدانيشتةجىَ ية بةم شيَوةية سنورى كوردستان ديارى دةكات:خاكى كورد(كوردستان) بةشيَكى لةناوضوارضيَوةى حكومةتى توركياية،بةشيَكى ديكةشى لةذيَربةيداخى ئيَرانداية،برِةكةى ديكةشيان لةبةردةستى حكومةتى عيَراقداية،بةشيَكى ديكةشيان لةذيَرفرماتى سورياداية.</a:t>
            </a:r>
            <a:endParaRPr lang="en-US" sz="2400" dirty="0">
              <a:cs typeface="Ali_K_Azzam" pitchFamily="2" charset="-78"/>
            </a:endParaRPr>
          </a:p>
        </p:txBody>
      </p:sp>
    </p:spTree>
    <p:extLst>
      <p:ext uri="{BB962C8B-B14F-4D97-AF65-F5344CB8AC3E}">
        <p14:creationId xmlns:p14="http://schemas.microsoft.com/office/powerpoint/2010/main" val="67660446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772816"/>
            <a:ext cx="8136904" cy="4093914"/>
          </a:xfrm>
          <a:prstGeom prst="rect">
            <a:avLst/>
          </a:prstGeom>
          <a:ln>
            <a:noFill/>
          </a:ln>
          <a:effectLst>
            <a:softEdge rad="112500"/>
          </a:effectLst>
        </p:spPr>
      </p:pic>
      <p:sp>
        <p:nvSpPr>
          <p:cNvPr id="3" name="Title 2"/>
          <p:cNvSpPr>
            <a:spLocks noGrp="1"/>
          </p:cNvSpPr>
          <p:nvPr>
            <p:ph type="title"/>
          </p:nvPr>
        </p:nvSpPr>
        <p:spPr/>
        <p:txBody>
          <a:bodyPr>
            <a:normAutofit fontScale="90000"/>
          </a:bodyPr>
          <a:lstStyle/>
          <a:p>
            <a:r>
              <a:rPr lang="ar-IQ" dirty="0">
                <a:cs typeface="Ali_K_Sahifa Bold" pitchFamily="2" charset="-78"/>
              </a:rPr>
              <a:t>طروثى سىَ يةم/بؤضوونى  نوسةرة كوردةكان:</a:t>
            </a:r>
            <a:r>
              <a:rPr lang="en-US" dirty="0">
                <a:cs typeface="Ali_K_Sahifa Bold" pitchFamily="2" charset="-78"/>
              </a:rPr>
              <a:t/>
            </a:r>
            <a:br>
              <a:rPr lang="en-US" dirty="0">
                <a:cs typeface="Ali_K_Sahifa Bold" pitchFamily="2" charset="-78"/>
              </a:rPr>
            </a:br>
            <a:endParaRPr lang="ar-IQ" dirty="0"/>
          </a:p>
        </p:txBody>
      </p:sp>
      <p:sp>
        <p:nvSpPr>
          <p:cNvPr id="5" name="Rectangle 4"/>
          <p:cNvSpPr/>
          <p:nvPr/>
        </p:nvSpPr>
        <p:spPr>
          <a:xfrm>
            <a:off x="2286000" y="1028343"/>
            <a:ext cx="4572000" cy="4801314"/>
          </a:xfrm>
          <a:prstGeom prst="rect">
            <a:avLst/>
          </a:prstGeom>
        </p:spPr>
        <p:txBody>
          <a:bodyPr>
            <a:spAutoFit/>
          </a:bodyPr>
          <a:lstStyle/>
          <a:p>
            <a:r>
              <a:rPr lang="ar-IQ" dirty="0"/>
              <a:t> </a:t>
            </a:r>
            <a:endParaRPr lang="en-US" dirty="0"/>
          </a:p>
          <a:p>
            <a:r>
              <a:rPr lang="ar-IQ" dirty="0" smtClean="0">
                <a:cs typeface="Ali_K_Sahifa Bold" pitchFamily="2" charset="-78"/>
              </a:rPr>
              <a:t>ميَذوونوسى </a:t>
            </a:r>
            <a:r>
              <a:rPr lang="ar-IQ" dirty="0">
                <a:cs typeface="Ali_K_Sahifa Bold" pitchFamily="2" charset="-78"/>
              </a:rPr>
              <a:t>كورد (شةرةفخانى بةدليسى) لةشةرةفنامةدا باسى سنورى كوردستانى كردووة كةبةكؤنترين دةست نيشان كردن دادةنريَت لةلايةن نوسةرانى كوردةوة،بةم شيَوةية دةست نيشانى دةكات، وولاَتى  كوردان كةناوى كوردستانة لةسةرليَوارى دةرياى هورمزةوة لةسةر كةنارى دةرياى هيند هةلَكةوتووة دةست ثيَدةكات لةويَوة بة خةتيَكى رِاست دةكشىَ وديَت هةتا لةمةلَبةندى مةلاَتى يةومةرعةش  دةبرِيَتةوة وولاَتى فارس وعيَراقى عةجةم وئازةربايجان وئةرمةنستانى بضكؤلةوئةرمةنستانى طةورة دةكةونة لاى باكورى ئةم خةتة،عيَراقى عةرةب دةكةويَتة باشورى ئةم سنورةوة.</a:t>
            </a:r>
            <a:endParaRPr lang="en-US" dirty="0">
              <a:cs typeface="Ali_K_Sahifa Bold" pitchFamily="2" charset="-78"/>
            </a:endParaRPr>
          </a:p>
          <a:p>
            <a:r>
              <a:rPr lang="ar-IQ" dirty="0">
                <a:cs typeface="Ali_K_Sahifa Bold" pitchFamily="2" charset="-78"/>
              </a:rPr>
              <a:t>(محمد ئةمين زةكى بةط) بةتوندى رِةخنة لةدةست نيشان كردنةكةى ئينسكلؤثيدياى ئيسلام دةطريَت وبةدةست نيشان كردنيَكى ناتةواوى لةقةلَةم دةدات ضونكة كوردستان ئةلةزطرد وئةرزرِؤم ناطريَتة خؤى وسنورى كوردستان بةشيَوةيةكى بضوك نيشان دةدات.</a:t>
            </a:r>
            <a:endParaRPr lang="en-US" dirty="0">
              <a:cs typeface="Ali_K_Sahifa Bold" pitchFamily="2" charset="-78"/>
            </a:endParaRPr>
          </a:p>
        </p:txBody>
      </p:sp>
    </p:spTree>
    <p:extLst>
      <p:ext uri="{BB962C8B-B14F-4D97-AF65-F5344CB8AC3E}">
        <p14:creationId xmlns:p14="http://schemas.microsoft.com/office/powerpoint/2010/main" val="386833987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IQ" dirty="0" smtClean="0"/>
              <a:t/>
            </a:r>
            <a:br>
              <a:rPr lang="ar-IQ" dirty="0" smtClean="0"/>
            </a:br>
            <a:endParaRPr lang="ar-IQ" dirty="0"/>
          </a:p>
        </p:txBody>
      </p:sp>
      <p:sp>
        <p:nvSpPr>
          <p:cNvPr id="5" name="Rectangle 4"/>
          <p:cNvSpPr/>
          <p:nvPr/>
        </p:nvSpPr>
        <p:spPr>
          <a:xfrm>
            <a:off x="2286000" y="1305342"/>
            <a:ext cx="6318448" cy="3477875"/>
          </a:xfrm>
          <a:prstGeom prst="rect">
            <a:avLst/>
          </a:prstGeom>
        </p:spPr>
        <p:txBody>
          <a:bodyPr wrap="square">
            <a:spAutoFit/>
          </a:bodyPr>
          <a:lstStyle/>
          <a:p>
            <a:r>
              <a:rPr lang="ar-IQ" sz="2000" dirty="0"/>
              <a:t>(</a:t>
            </a:r>
            <a:r>
              <a:rPr lang="ar-IQ" sz="2000" b="1" dirty="0">
                <a:cs typeface="Ali_K_Sahifa Bold" pitchFamily="2" charset="-78"/>
              </a:rPr>
              <a:t>ئةمين عالى بةدرخان) دةلَيَت: كوردستان لةباكورى رِؤذهةلاَتى ئةرزرِؤمةوة دةست ثىَ دةكات بةلاَم شارى ئةرزرِؤم ناطريَتةوة،تاباشورى شارى مةندةلى دريَذدةبيَتةوة،وةلةرِؤذهةلاَتى سنةوة تاكةنداوى ئةسكةندةرؤنة.</a:t>
            </a:r>
            <a:endParaRPr lang="en-US" sz="2000" b="1" dirty="0">
              <a:cs typeface="Ali_K_Sahifa Bold" pitchFamily="2" charset="-78"/>
            </a:endParaRPr>
          </a:p>
          <a:p>
            <a:r>
              <a:rPr lang="ar-IQ" sz="2000" b="1" dirty="0">
                <a:cs typeface="Ali_K_Sahifa Bold" pitchFamily="2" charset="-78"/>
              </a:rPr>
              <a:t>هةرلةم بارةيةوة بؤضونيَكى تر هةية باس لةوة دةكات سنورى كوردستان لةباكورى رِؤذهةلاَتى لوتكةى ئاراراتةوة بةخةتيَكى رِاست دةست ثىَ دةكات بةرةوباشور بؤبةشى باشورى زاطرؤس وثشتكوة ديَتةخوارىَ، لةويَوة خةتيَكى رِاست بؤ لاى رِؤذئاوا دريَذ دةبيَتةوة هةتا دةطاتة شارى موصل لةعيَراق لةويَوة خةتيَكى رِاست بؤلاى رِؤذئاوا كة لةموسلَةوة دةطاتة بةشى تورك نشينى ويلايةتى ئةسكةندةرؤنةولةوخالَةوة خةتيَك بؤلاى باكورى رِؤذهةلاَت دريَذدةبيَتةوة تادةطاتة ئةرزرِؤم بةرةو رِؤذهةلاَت دىَ تا دةطاتة لوتكةى ئارارات.</a:t>
            </a:r>
            <a:endParaRPr lang="en-US" sz="2000" b="1" dirty="0">
              <a:cs typeface="Ali_K_Sahifa Bold" pitchFamily="2" charset="-78"/>
            </a:endParaRPr>
          </a:p>
        </p:txBody>
      </p:sp>
      <p:sp>
        <p:nvSpPr>
          <p:cNvPr id="6" name="Content Placeholder 5"/>
          <p:cNvSpPr>
            <a:spLocks noGrp="1"/>
          </p:cNvSpPr>
          <p:nvPr>
            <p:ph idx="1"/>
          </p:nvPr>
        </p:nvSpPr>
        <p:spPr>
          <a:xfrm>
            <a:off x="457200" y="764704"/>
            <a:ext cx="8147248" cy="5242587"/>
          </a:xfrm>
        </p:spPr>
        <p:txBody>
          <a:bodyPr/>
          <a:lstStyle/>
          <a:p>
            <a:endParaRPr lang="ar-IQ" dirty="0"/>
          </a:p>
        </p:txBody>
      </p:sp>
    </p:spTree>
    <p:extLst>
      <p:ext uri="{BB962C8B-B14F-4D97-AF65-F5344CB8AC3E}">
        <p14:creationId xmlns:p14="http://schemas.microsoft.com/office/powerpoint/2010/main" val="350322008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5616" y="1412776"/>
            <a:ext cx="4841140" cy="4525962"/>
          </a:xfrm>
          <a:prstGeom prst="rect">
            <a:avLst/>
          </a:prstGeom>
          <a:ln>
            <a:noFill/>
          </a:ln>
          <a:effectLst>
            <a:softEdge rad="112500"/>
          </a:effectLst>
        </p:spPr>
      </p:pic>
      <p:sp>
        <p:nvSpPr>
          <p:cNvPr id="3" name="Title 2"/>
          <p:cNvSpPr>
            <a:spLocks noGrp="1"/>
          </p:cNvSpPr>
          <p:nvPr>
            <p:ph type="title"/>
          </p:nvPr>
        </p:nvSpPr>
        <p:spPr/>
        <p:txBody>
          <a:bodyPr/>
          <a:lstStyle/>
          <a:p>
            <a:endParaRPr lang="ar-IQ" dirty="0"/>
          </a:p>
        </p:txBody>
      </p:sp>
      <p:sp>
        <p:nvSpPr>
          <p:cNvPr id="5" name="Rectangle 4"/>
          <p:cNvSpPr/>
          <p:nvPr/>
        </p:nvSpPr>
        <p:spPr>
          <a:xfrm>
            <a:off x="3707904" y="1844824"/>
            <a:ext cx="4572000" cy="4524315"/>
          </a:xfrm>
          <a:prstGeom prst="rect">
            <a:avLst/>
          </a:prstGeom>
        </p:spPr>
        <p:txBody>
          <a:bodyPr>
            <a:spAutoFit/>
          </a:bodyPr>
          <a:lstStyle/>
          <a:p>
            <a:r>
              <a:rPr lang="ar-IQ" sz="2400" dirty="0">
                <a:cs typeface="Ali_K_Sahifa Bold" pitchFamily="2" charset="-78"/>
              </a:rPr>
              <a:t>جيا لةم نوسةرانة ضةند نوسةريَكى ترمان هةية كةبةشيَوةيةكى زانستى سنورى كوردستانيان ديارى كردووة يةكيَك لةوانة: (فوادحةمة خورشيد)ة كةباس لةسنوردةكات دةنوسىَ:كوردستان دةكةويَتة نيَوان هيَلَى(29-40)ثلةى باكورةوة،هيَلَى دريَذى (37-50)ثلةى لةخؤرهةلاَتةوة،سىَ طؤشةيةكى ثيَك دةهيَنيَت كةسةرةكانى بةندة بةيةكيَتى سؤظيةت لةباكورةوة،كةنداوى عةرةب لةباشورةوةو دةرياى ناوةرِاست لةرِؤذئاواوة.رِووبةرى كوردستان 500هةزار كم2</a:t>
            </a:r>
          </a:p>
        </p:txBody>
      </p:sp>
    </p:spTree>
    <p:extLst>
      <p:ext uri="{BB962C8B-B14F-4D97-AF65-F5344CB8AC3E}">
        <p14:creationId xmlns:p14="http://schemas.microsoft.com/office/powerpoint/2010/main" val="2081988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57264" y="1481138"/>
            <a:ext cx="6429471" cy="4525962"/>
          </a:xfrm>
          <a:prstGeom prst="ellipse">
            <a:avLst/>
          </a:prstGeom>
          <a:ln>
            <a:noFill/>
          </a:ln>
          <a:effectLst>
            <a:softEdge rad="112500"/>
          </a:effectLst>
        </p:spPr>
      </p:pic>
      <p:sp>
        <p:nvSpPr>
          <p:cNvPr id="3" name="Title 2"/>
          <p:cNvSpPr>
            <a:spLocks noGrp="1"/>
          </p:cNvSpPr>
          <p:nvPr>
            <p:ph type="title"/>
          </p:nvPr>
        </p:nvSpPr>
        <p:spPr/>
        <p:txBody>
          <a:bodyPr/>
          <a:lstStyle/>
          <a:p>
            <a:endParaRPr lang="ar-IQ"/>
          </a:p>
        </p:txBody>
      </p:sp>
      <p:sp>
        <p:nvSpPr>
          <p:cNvPr id="5" name="Rectangle 4"/>
          <p:cNvSpPr/>
          <p:nvPr/>
        </p:nvSpPr>
        <p:spPr>
          <a:xfrm rot="10485408" flipV="1">
            <a:off x="2283283" y="922842"/>
            <a:ext cx="5672836" cy="3970318"/>
          </a:xfrm>
          <a:prstGeom prst="rect">
            <a:avLst/>
          </a:prstGeom>
        </p:spPr>
        <p:txBody>
          <a:bodyPr wrap="square">
            <a:spAutoFit/>
          </a:bodyPr>
          <a:lstStyle/>
          <a:p>
            <a:r>
              <a:rPr lang="ar-IQ" sz="2800" dirty="0">
                <a:cs typeface="Ali_K_Sahifa Bold" pitchFamily="2" charset="-78"/>
              </a:rPr>
              <a:t>يةكيَكى ترلةونوسةرانةى كةثشثؤرِى ئةم بوارةية(عبداللة غفور)ة دةربارةى سنورى كوردستان نوسوية:كوردستان دةكةويَتة باشورى رِؤذئاوايى كيشوةرى ئاسياوة،سنورةكةى لةباكورةوة لةطةلَ ئازربايجان وئةرمينياوتوركيا،لةباشورةوة ئيران وكةنداوى(فارسى-عةرةب)ية، لةرِؤذهةلاَتةوة ئازةربايجان وئيَرانة،لةرِؤذئاواوة عيَراق </a:t>
            </a:r>
            <a:r>
              <a:rPr lang="ar-IQ" sz="2800" b="1" dirty="0">
                <a:cs typeface="Ali_K_Sahifa Bold" pitchFamily="2" charset="-78"/>
              </a:rPr>
              <a:t>وسورياية</a:t>
            </a:r>
            <a:r>
              <a:rPr lang="ar-IQ" sz="2800" dirty="0">
                <a:cs typeface="Ali_K_Sahifa Bold" pitchFamily="2" charset="-78"/>
              </a:rPr>
              <a:t>.  </a:t>
            </a:r>
            <a:endParaRPr lang="en-US" sz="2800" dirty="0">
              <a:cs typeface="Ali_K_Sahifa Bold" pitchFamily="2" charset="-78"/>
            </a:endParaRPr>
          </a:p>
        </p:txBody>
      </p:sp>
    </p:spTree>
    <p:extLst>
      <p:ext uri="{BB962C8B-B14F-4D97-AF65-F5344CB8AC3E}">
        <p14:creationId xmlns:p14="http://schemas.microsoft.com/office/powerpoint/2010/main" val="120800112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836712"/>
            <a:ext cx="6408712" cy="4353991"/>
          </a:xfrm>
        </p:spPr>
      </p:pic>
      <p:sp>
        <p:nvSpPr>
          <p:cNvPr id="3" name="Title 2"/>
          <p:cNvSpPr>
            <a:spLocks noGrp="1"/>
          </p:cNvSpPr>
          <p:nvPr>
            <p:ph type="title"/>
          </p:nvPr>
        </p:nvSpPr>
        <p:spPr/>
        <p:txBody>
          <a:bodyPr/>
          <a:lstStyle/>
          <a:p>
            <a:endParaRPr lang="ar-IQ" dirty="0"/>
          </a:p>
        </p:txBody>
      </p:sp>
      <p:sp>
        <p:nvSpPr>
          <p:cNvPr id="5" name="Rectangle 4"/>
          <p:cNvSpPr/>
          <p:nvPr/>
        </p:nvSpPr>
        <p:spPr>
          <a:xfrm>
            <a:off x="2286000" y="1028343"/>
            <a:ext cx="6390456" cy="5909310"/>
          </a:xfrm>
          <a:prstGeom prst="rect">
            <a:avLst/>
          </a:prstGeom>
        </p:spPr>
        <p:txBody>
          <a:bodyPr wrap="square">
            <a:spAutoFit/>
          </a:bodyPr>
          <a:lstStyle/>
          <a:p>
            <a:r>
              <a:rPr lang="ar-IQ" sz="2400" dirty="0">
                <a:cs typeface="Ali_K_Sahifa Bold" pitchFamily="2" charset="-78"/>
              </a:rPr>
              <a:t>بةلاَم دةكريَت بلَيَين(د.ئازاد نةقشبةندى) لةهةموو نوسةرانى ترزياترب</a:t>
            </a:r>
            <a:r>
              <a:rPr lang="ar-IQ" sz="2400" u="sng" dirty="0">
                <a:cs typeface="Ali_K_Sahifa Bold" pitchFamily="2" charset="-78"/>
              </a:rPr>
              <a:t>ةشيَوةيةكى زانستى </a:t>
            </a:r>
            <a:r>
              <a:rPr lang="ar-IQ" sz="2400" dirty="0">
                <a:cs typeface="Ali_K_Sahifa Bold" pitchFamily="2" charset="-78"/>
              </a:rPr>
              <a:t>سنورى كوردستانى ديارى كردووة،كاتيَك نوسيوية:كوردستان لةشيَوة سيَطؤشةيةكى وةستاوى نارِيَك داية،كةنداوى ئةسكةندةرؤنةوشارى ليَنيكان وكةنداوى فارس هةرسىَ سوضى ئةم سيَطؤشةية ثيَك دةهيَنن،كوردستان دةكةويَتة رِؤذئاوايى كيشوةرى ئاسياوة لةنيَوان هيَلَةكانى(30-41)ثلةى باكوروهيَلَى دريَذى(36-51)ثلةى رِؤذهةلاَت وبةسةر توركياوعيراق وئيران وسورياوئةرمةنستان دادابةش كراوةوئةم شويَن وناوضانة دةطريَتةوة:-</a:t>
            </a:r>
            <a:endParaRPr lang="en-US" sz="2400" dirty="0">
              <a:cs typeface="Ali_K_Sahifa Bold" pitchFamily="2" charset="-78"/>
            </a:endParaRPr>
          </a:p>
          <a:p>
            <a:r>
              <a:rPr lang="ar-IQ" sz="2400" dirty="0">
                <a:cs typeface="Ali_K_Sahifa Bold" pitchFamily="2" charset="-78"/>
              </a:rPr>
              <a:t>1.رِؤذهةلاَت وباشورى رِؤذهةلاَتى توركيا.</a:t>
            </a:r>
            <a:endParaRPr lang="en-US" sz="2400" dirty="0">
              <a:cs typeface="Ali_K_Sahifa Bold" pitchFamily="2" charset="-78"/>
            </a:endParaRPr>
          </a:p>
          <a:p>
            <a:r>
              <a:rPr lang="ar-IQ" sz="2400" dirty="0">
                <a:cs typeface="Ali_K_Sahifa Bold" pitchFamily="2" charset="-78"/>
              </a:rPr>
              <a:t>2.هةموورِؤذئاواى ئيَران جطةلة خوزستان.</a:t>
            </a:r>
            <a:endParaRPr lang="en-US" sz="2400" dirty="0">
              <a:cs typeface="Ali_K_Sahifa Bold" pitchFamily="2" charset="-78"/>
            </a:endParaRPr>
          </a:p>
          <a:p>
            <a:r>
              <a:rPr lang="ar-IQ" sz="2400" dirty="0">
                <a:cs typeface="Ali_K_Sahifa Bold" pitchFamily="2" charset="-78"/>
              </a:rPr>
              <a:t>3.باكوروباكورى خؤرهةلاَتى عيراق.</a:t>
            </a:r>
            <a:endParaRPr lang="en-US" sz="2400" dirty="0">
              <a:cs typeface="Ali_K_Sahifa Bold" pitchFamily="2" charset="-78"/>
            </a:endParaRPr>
          </a:p>
          <a:p>
            <a:r>
              <a:rPr lang="ar-IQ" sz="2400" dirty="0">
                <a:cs typeface="Ali_K_Sahifa Bold" pitchFamily="2" charset="-78"/>
              </a:rPr>
              <a:t>4.سوضةكانى باكورى رِؤذهةلاَت وباكورى رِؤذئاواى سوريا.</a:t>
            </a:r>
            <a:endParaRPr lang="en-US" sz="2400" dirty="0">
              <a:cs typeface="Ali_K_Sahifa Bold" pitchFamily="2" charset="-78"/>
            </a:endParaRPr>
          </a:p>
          <a:p>
            <a:r>
              <a:rPr lang="ar-IQ" sz="2400" dirty="0">
                <a:cs typeface="Ali_K_Sahifa Bold" pitchFamily="2" charset="-78"/>
              </a:rPr>
              <a:t>5.رِؤذهةلاَتى رِووبارى ئاضوريان لةئةرمةنستان.</a:t>
            </a:r>
            <a:endParaRPr lang="en-US" sz="2400" dirty="0">
              <a:cs typeface="Ali_K_Sahifa Bold" pitchFamily="2" charset="-78"/>
            </a:endParaRPr>
          </a:p>
          <a:p>
            <a:r>
              <a:rPr lang="ar-IQ" dirty="0"/>
              <a:t> </a:t>
            </a:r>
            <a:endParaRPr lang="en-US" dirty="0"/>
          </a:p>
        </p:txBody>
      </p:sp>
    </p:spTree>
    <p:extLst>
      <p:ext uri="{BB962C8B-B14F-4D97-AF65-F5344CB8AC3E}">
        <p14:creationId xmlns:p14="http://schemas.microsoft.com/office/powerpoint/2010/main" val="237363952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1484784"/>
            <a:ext cx="6929372" cy="4525962"/>
          </a:xfrm>
        </p:spPr>
      </p:pic>
      <p:sp>
        <p:nvSpPr>
          <p:cNvPr id="3" name="Title 2"/>
          <p:cNvSpPr>
            <a:spLocks noGrp="1"/>
          </p:cNvSpPr>
          <p:nvPr>
            <p:ph type="title"/>
          </p:nvPr>
        </p:nvSpPr>
        <p:spPr/>
        <p:txBody>
          <a:bodyPr/>
          <a:lstStyle/>
          <a:p>
            <a:pPr algn="ctr"/>
            <a:r>
              <a:rPr lang="ar-IQ" dirty="0" smtClean="0">
                <a:cs typeface="Ali_K_Sahifa Bold" pitchFamily="2" charset="-78"/>
              </a:rPr>
              <a:t>نةخشةى كوردستان</a:t>
            </a:r>
            <a:endParaRPr lang="ar-IQ" dirty="0">
              <a:cs typeface="Ali_K_Sahifa Bold" pitchFamily="2" charset="-78"/>
            </a:endParaRPr>
          </a:p>
        </p:txBody>
      </p:sp>
    </p:spTree>
    <p:extLst>
      <p:ext uri="{BB962C8B-B14F-4D97-AF65-F5344CB8AC3E}">
        <p14:creationId xmlns:p14="http://schemas.microsoft.com/office/powerpoint/2010/main" val="20454343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11701" y="1481138"/>
            <a:ext cx="5720597" cy="4525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2"/>
          <p:cNvSpPr>
            <a:spLocks noGrp="1"/>
          </p:cNvSpPr>
          <p:nvPr>
            <p:ph type="title"/>
          </p:nvPr>
        </p:nvSpPr>
        <p:spPr>
          <a:xfrm>
            <a:off x="467544" y="260648"/>
            <a:ext cx="8229600" cy="1143000"/>
          </a:xfrm>
        </p:spPr>
        <p:txBody>
          <a:bodyPr>
            <a:normAutofit fontScale="90000"/>
          </a:bodyPr>
          <a:lstStyle/>
          <a:p>
            <a:r>
              <a:rPr lang="ar-IQ" dirty="0" smtClean="0">
                <a:cs typeface="Zheayr samik kurde" pitchFamily="2" charset="-78"/>
              </a:rPr>
              <a:t>رِوووبةرو ذمارةى دانيشتوان و يةكة ئيدارييةكانى كوردستان</a:t>
            </a:r>
            <a:endParaRPr lang="ar-IQ" dirty="0">
              <a:cs typeface="Zheayr samik kurde" pitchFamily="2" charset="-78"/>
            </a:endParaRPr>
          </a:p>
        </p:txBody>
      </p:sp>
    </p:spTree>
    <p:extLst>
      <p:ext uri="{BB962C8B-B14F-4D97-AF65-F5344CB8AC3E}">
        <p14:creationId xmlns:p14="http://schemas.microsoft.com/office/powerpoint/2010/main" val="157087316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0230" y="1772816"/>
            <a:ext cx="7552170" cy="42342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Title 2"/>
          <p:cNvSpPr>
            <a:spLocks noGrp="1"/>
          </p:cNvSpPr>
          <p:nvPr>
            <p:ph type="title"/>
          </p:nvPr>
        </p:nvSpPr>
        <p:spPr/>
        <p:txBody>
          <a:bodyPr/>
          <a:lstStyle/>
          <a:p>
            <a:pPr algn="ctr"/>
            <a:r>
              <a:rPr lang="ar-IQ" dirty="0" smtClean="0">
                <a:cs typeface="Zheayr samik kurde" pitchFamily="2" charset="-78"/>
              </a:rPr>
              <a:t>ثارضةكانى كوردستان بةجياجيا</a:t>
            </a:r>
            <a:endParaRPr lang="ar-IQ" dirty="0">
              <a:cs typeface="Zheayr samik kurde" pitchFamily="2" charset="-78"/>
            </a:endParaRPr>
          </a:p>
        </p:txBody>
      </p:sp>
    </p:spTree>
    <p:extLst>
      <p:ext uri="{BB962C8B-B14F-4D97-AF65-F5344CB8AC3E}">
        <p14:creationId xmlns:p14="http://schemas.microsoft.com/office/powerpoint/2010/main" val="386070084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79912" y="1844824"/>
            <a:ext cx="5184575" cy="4525962"/>
          </a:xfrm>
          <a:prstGeom prst="rect">
            <a:avLst/>
          </a:prstGeom>
          <a:ln>
            <a:noFill/>
          </a:ln>
          <a:effectLst>
            <a:softEdge rad="112500"/>
          </a:effectLst>
        </p:spPr>
      </p:pic>
      <p:sp>
        <p:nvSpPr>
          <p:cNvPr id="3" name="Title 2"/>
          <p:cNvSpPr>
            <a:spLocks noGrp="1"/>
          </p:cNvSpPr>
          <p:nvPr>
            <p:ph type="title"/>
          </p:nvPr>
        </p:nvSpPr>
        <p:spPr/>
        <p:txBody>
          <a:bodyPr/>
          <a:lstStyle/>
          <a:p>
            <a:pPr algn="ctr"/>
            <a:r>
              <a:rPr lang="ar-IQ" dirty="0" smtClean="0">
                <a:cs typeface="Zheayr samik kurde" pitchFamily="2" charset="-78"/>
              </a:rPr>
              <a:t>رِؤذهةلاَتى كوردستان</a:t>
            </a:r>
            <a:endParaRPr lang="ar-IQ" dirty="0">
              <a:cs typeface="Zheayr samik kurde" pitchFamily="2" charset="-78"/>
            </a:endParaRPr>
          </a:p>
        </p:txBody>
      </p:sp>
    </p:spTree>
    <p:extLst>
      <p:ext uri="{BB962C8B-B14F-4D97-AF65-F5344CB8AC3E}">
        <p14:creationId xmlns:p14="http://schemas.microsoft.com/office/powerpoint/2010/main" val="184548142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629331"/>
            <a:ext cx="8229600" cy="42295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itle 2"/>
          <p:cNvSpPr>
            <a:spLocks noGrp="1"/>
          </p:cNvSpPr>
          <p:nvPr>
            <p:ph type="title"/>
          </p:nvPr>
        </p:nvSpPr>
        <p:spPr/>
        <p:txBody>
          <a:bodyPr>
            <a:normAutofit fontScale="90000"/>
          </a:bodyPr>
          <a:lstStyle/>
          <a:p>
            <a:pPr algn="justLow"/>
            <a:r>
              <a:rPr lang="ar-IQ" dirty="0" smtClean="0">
                <a:cs typeface="Ali_K_Sahifa Bold" pitchFamily="2" charset="-78"/>
              </a:rPr>
              <a:t>يةكةمين تؤمارى مسمارى كة ناوى كوردستانى تيَدا هاتووة</a:t>
            </a:r>
            <a:endParaRPr lang="ar-IQ" dirty="0">
              <a:cs typeface="Ali_K_Sahifa Bold" pitchFamily="2" charset="-78"/>
            </a:endParaRPr>
          </a:p>
        </p:txBody>
      </p:sp>
    </p:spTree>
    <p:extLst>
      <p:ext uri="{BB962C8B-B14F-4D97-AF65-F5344CB8AC3E}">
        <p14:creationId xmlns:p14="http://schemas.microsoft.com/office/powerpoint/2010/main" val="152651438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18604" y="1481138"/>
            <a:ext cx="3706792" cy="4525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itle 2"/>
          <p:cNvSpPr>
            <a:spLocks noGrp="1"/>
          </p:cNvSpPr>
          <p:nvPr>
            <p:ph type="title"/>
          </p:nvPr>
        </p:nvSpPr>
        <p:spPr/>
        <p:txBody>
          <a:bodyPr/>
          <a:lstStyle/>
          <a:p>
            <a:pPr algn="ctr"/>
            <a:r>
              <a:rPr lang="ar-IQ" dirty="0" smtClean="0">
                <a:cs typeface="Zheayr samik kurde" pitchFamily="2" charset="-78"/>
              </a:rPr>
              <a:t>باشورى كوردستان(كوردستانى عيَراق)</a:t>
            </a:r>
            <a:endParaRPr lang="ar-IQ" dirty="0">
              <a:cs typeface="Zheayr samik kurde" pitchFamily="2" charset="-78"/>
            </a:endParaRPr>
          </a:p>
        </p:txBody>
      </p:sp>
    </p:spTree>
    <p:extLst>
      <p:ext uri="{BB962C8B-B14F-4D97-AF65-F5344CB8AC3E}">
        <p14:creationId xmlns:p14="http://schemas.microsoft.com/office/powerpoint/2010/main" val="165963336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1202" y="1481138"/>
            <a:ext cx="6121596" cy="4525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2"/>
          <p:cNvSpPr>
            <a:spLocks noGrp="1"/>
          </p:cNvSpPr>
          <p:nvPr>
            <p:ph type="title"/>
          </p:nvPr>
        </p:nvSpPr>
        <p:spPr/>
        <p:txBody>
          <a:bodyPr/>
          <a:lstStyle/>
          <a:p>
            <a:pPr algn="ctr"/>
            <a:r>
              <a:rPr lang="ar-IQ" dirty="0" smtClean="0">
                <a:cs typeface="Zheayr samik kurde" pitchFamily="2" charset="-78"/>
              </a:rPr>
              <a:t>رِؤذئاواى كوردستان -سوريا</a:t>
            </a:r>
            <a:endParaRPr lang="ar-IQ" dirty="0">
              <a:cs typeface="Zheayr samik kurde" pitchFamily="2" charset="-78"/>
            </a:endParaRPr>
          </a:p>
        </p:txBody>
      </p:sp>
    </p:spTree>
    <p:extLst>
      <p:ext uri="{BB962C8B-B14F-4D97-AF65-F5344CB8AC3E}">
        <p14:creationId xmlns:p14="http://schemas.microsoft.com/office/powerpoint/2010/main" val="218058372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1720" y="1844824"/>
            <a:ext cx="5000625" cy="38846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2"/>
          <p:cNvSpPr>
            <a:spLocks noGrp="1"/>
          </p:cNvSpPr>
          <p:nvPr>
            <p:ph type="title"/>
          </p:nvPr>
        </p:nvSpPr>
        <p:spPr/>
        <p:txBody>
          <a:bodyPr>
            <a:normAutofit fontScale="90000"/>
          </a:bodyPr>
          <a:lstStyle/>
          <a:p>
            <a:pPr algn="ctr"/>
            <a:r>
              <a:rPr lang="ar-IQ" dirty="0" smtClean="0">
                <a:cs typeface="Zheayr samik kurde" pitchFamily="2" charset="-78"/>
              </a:rPr>
              <a:t>ئالاَى حكومةت و شؤرِشة كورديةكان</a:t>
            </a:r>
            <a:br>
              <a:rPr lang="ar-IQ" dirty="0" smtClean="0">
                <a:cs typeface="Zheayr samik kurde" pitchFamily="2" charset="-78"/>
              </a:rPr>
            </a:br>
            <a:r>
              <a:rPr lang="ar-IQ" dirty="0" smtClean="0">
                <a:cs typeface="Zheayr samik kurde" pitchFamily="2" charset="-78"/>
              </a:rPr>
              <a:t>1- مةليك محمود</a:t>
            </a:r>
            <a:br>
              <a:rPr lang="ar-IQ" dirty="0" smtClean="0">
                <a:cs typeface="Zheayr samik kurde" pitchFamily="2" charset="-78"/>
              </a:rPr>
            </a:br>
            <a:endParaRPr lang="ar-IQ" dirty="0">
              <a:cs typeface="Zheayr samik kurde" pitchFamily="2" charset="-78"/>
            </a:endParaRPr>
          </a:p>
        </p:txBody>
      </p:sp>
    </p:spTree>
    <p:extLst>
      <p:ext uri="{BB962C8B-B14F-4D97-AF65-F5344CB8AC3E}">
        <p14:creationId xmlns:p14="http://schemas.microsoft.com/office/powerpoint/2010/main" val="23277965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262" y="1981994"/>
            <a:ext cx="6467475" cy="3524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2"/>
          <p:cNvSpPr>
            <a:spLocks noGrp="1"/>
          </p:cNvSpPr>
          <p:nvPr>
            <p:ph type="title"/>
          </p:nvPr>
        </p:nvSpPr>
        <p:spPr/>
        <p:txBody>
          <a:bodyPr/>
          <a:lstStyle/>
          <a:p>
            <a:pPr algn="ctr"/>
            <a:r>
              <a:rPr lang="ar-IQ" dirty="0" smtClean="0">
                <a:cs typeface="Zheayr samik kurde" pitchFamily="2" charset="-78"/>
              </a:rPr>
              <a:t>ئالاَى شؤرِشى ئارارات</a:t>
            </a:r>
            <a:endParaRPr lang="ar-IQ" dirty="0">
              <a:cs typeface="Zheayr samik kurde" pitchFamily="2" charset="-78"/>
            </a:endParaRPr>
          </a:p>
        </p:txBody>
      </p:sp>
    </p:spTree>
    <p:extLst>
      <p:ext uri="{BB962C8B-B14F-4D97-AF65-F5344CB8AC3E}">
        <p14:creationId xmlns:p14="http://schemas.microsoft.com/office/powerpoint/2010/main" val="346830894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2210594"/>
            <a:ext cx="6172200" cy="3067050"/>
          </a:xfrm>
          <a:prstGeom prst="ellipse">
            <a:avLst/>
          </a:prstGeom>
          <a:ln>
            <a:noFill/>
          </a:ln>
          <a:effectLst>
            <a:softEdge rad="112500"/>
          </a:effectLst>
        </p:spPr>
      </p:pic>
      <p:sp>
        <p:nvSpPr>
          <p:cNvPr id="3" name="Title 2"/>
          <p:cNvSpPr>
            <a:spLocks noGrp="1"/>
          </p:cNvSpPr>
          <p:nvPr>
            <p:ph type="title"/>
          </p:nvPr>
        </p:nvSpPr>
        <p:spPr/>
        <p:txBody>
          <a:bodyPr/>
          <a:lstStyle/>
          <a:p>
            <a:pPr algn="ctr"/>
            <a:r>
              <a:rPr lang="ar-IQ" dirty="0" smtClean="0">
                <a:cs typeface="Zheayr samik kurde" pitchFamily="2" charset="-78"/>
              </a:rPr>
              <a:t>ئالاَى حكومةتى –كؤمارى مهاباد</a:t>
            </a:r>
            <a:endParaRPr lang="ar-IQ" dirty="0">
              <a:cs typeface="Zheayr samik kurde" pitchFamily="2" charset="-78"/>
            </a:endParaRPr>
          </a:p>
        </p:txBody>
      </p:sp>
    </p:spTree>
    <p:extLst>
      <p:ext uri="{BB962C8B-B14F-4D97-AF65-F5344CB8AC3E}">
        <p14:creationId xmlns:p14="http://schemas.microsoft.com/office/powerpoint/2010/main" val="340121898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0725" y="1629569"/>
            <a:ext cx="5162550" cy="4229100"/>
          </a:xfrm>
          <a:prstGeom prst="ellipse">
            <a:avLst/>
          </a:prstGeom>
          <a:ln>
            <a:noFill/>
          </a:ln>
          <a:effectLst>
            <a:softEdge rad="112500"/>
          </a:effectLst>
        </p:spPr>
      </p:pic>
      <p:sp>
        <p:nvSpPr>
          <p:cNvPr id="3" name="Title 2"/>
          <p:cNvSpPr>
            <a:spLocks noGrp="1"/>
          </p:cNvSpPr>
          <p:nvPr>
            <p:ph type="title"/>
          </p:nvPr>
        </p:nvSpPr>
        <p:spPr/>
        <p:txBody>
          <a:bodyPr/>
          <a:lstStyle/>
          <a:p>
            <a:pPr algn="ctr"/>
            <a:r>
              <a:rPr lang="ar-IQ" dirty="0" smtClean="0">
                <a:cs typeface="Zheayr samik kurde" pitchFamily="2" charset="-78"/>
              </a:rPr>
              <a:t>ئالاَى يةثةطة لةرِؤذئاوا</a:t>
            </a:r>
            <a:endParaRPr lang="ar-IQ" dirty="0">
              <a:cs typeface="Zheayr samik kurde" pitchFamily="2" charset="-78"/>
            </a:endParaRPr>
          </a:p>
        </p:txBody>
      </p:sp>
    </p:spTree>
    <p:extLst>
      <p:ext uri="{BB962C8B-B14F-4D97-AF65-F5344CB8AC3E}">
        <p14:creationId xmlns:p14="http://schemas.microsoft.com/office/powerpoint/2010/main" val="359783027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ar-IQ" dirty="0" smtClean="0">
                <a:cs typeface="Ali_K_Sharif bold" pitchFamily="2" charset="-78"/>
              </a:rPr>
              <a:t>يةكةم / حكومةتةكةى شيَخ محمود (1919-1924ز)</a:t>
            </a:r>
          </a:p>
          <a:p>
            <a:pPr marL="109728" indent="0">
              <a:buNone/>
            </a:pPr>
            <a:r>
              <a:rPr lang="ar-IQ" dirty="0" smtClean="0">
                <a:cs typeface="Ali_K_Sharif bold" pitchFamily="2" charset="-78"/>
              </a:rPr>
              <a:t>لةدواى جةنطى يةكةمى جيهانى يةكةمين ئةزمونى حوكمدارى كوردى لةباشورى كوردستان دروست بوو،كة ئةويش حوكمداريةكةى (شيَخ محمود)بوو .</a:t>
            </a:r>
          </a:p>
          <a:p>
            <a:pPr marL="109728" indent="0">
              <a:buNone/>
            </a:pPr>
            <a:r>
              <a:rPr lang="ar-IQ" dirty="0" smtClean="0">
                <a:cs typeface="Ali_K_Sharif bold" pitchFamily="2" charset="-78"/>
              </a:rPr>
              <a:t>لةرِووى سياسيةوة ،بةسيَ قؤناغى جياوزادا تيَثةرِبوو ،لةوماوةيةدا (1919-1924ز) سيَ كابينةى ثيَكهيَناوة.</a:t>
            </a:r>
          </a:p>
          <a:p>
            <a:pPr marL="109728" indent="0">
              <a:buNone/>
            </a:pPr>
            <a:r>
              <a:rPr lang="ar-IQ" dirty="0" smtClean="0">
                <a:cs typeface="Ali_K_Sharif bold" pitchFamily="2" charset="-78"/>
              </a:rPr>
              <a:t>*لةرِووى جوطرافيةوة تةنيا بةشيَك لة ناوضةكانى ثاريَزطاى سليَمانى لةطةلَ ضةند ناوضةيةك لةثاريَزطاى كةركوكى طرتبووة،بةهةرسيَ كابينةكة (1919-1920)</a:t>
            </a:r>
          </a:p>
          <a:p>
            <a:pPr marL="109728" indent="0">
              <a:buNone/>
            </a:pPr>
            <a:r>
              <a:rPr lang="ar-IQ" dirty="0" smtClean="0">
                <a:cs typeface="Ali_K_Sharif bold" pitchFamily="2" charset="-78"/>
              </a:rPr>
              <a:t>كابينةى دووةم(1922-1923) كابينةى سيَيةم(1923-1924)نةيانتوانى هةموو خاكى كوردستان بطريَتةوة بةلَكو نةيتوانى هةذموونى خؤى بةسةر تةواوى خاكى باشورى كوردستاندا بسةثيَنيَ.</a:t>
            </a:r>
          </a:p>
          <a:p>
            <a:pPr marL="109728" indent="0">
              <a:buNone/>
            </a:pPr>
            <a:endParaRPr lang="ar-IQ" dirty="0" smtClean="0">
              <a:cs typeface="Ali_K_Sharif bold" pitchFamily="2" charset="-78"/>
            </a:endParaRPr>
          </a:p>
          <a:p>
            <a:pPr marL="109728" indent="0">
              <a:buNone/>
            </a:pPr>
            <a:endParaRPr lang="ar-IQ" dirty="0">
              <a:cs typeface="Ali_K_Sharif bold" pitchFamily="2" charset="-78"/>
            </a:endParaRPr>
          </a:p>
        </p:txBody>
      </p:sp>
      <p:sp>
        <p:nvSpPr>
          <p:cNvPr id="3" name="Title 2"/>
          <p:cNvSpPr>
            <a:spLocks noGrp="1"/>
          </p:cNvSpPr>
          <p:nvPr>
            <p:ph type="title"/>
          </p:nvPr>
        </p:nvSpPr>
        <p:spPr/>
        <p:txBody>
          <a:bodyPr/>
          <a:lstStyle/>
          <a:p>
            <a:pPr algn="ctr"/>
            <a:r>
              <a:rPr lang="ar-IQ" dirty="0" smtClean="0">
                <a:cs typeface="Ali_K_Sharif bold" pitchFamily="2" charset="-78"/>
              </a:rPr>
              <a:t>رِووبةرى خاكى حوكمدارية كوردييةكان</a:t>
            </a:r>
            <a:endParaRPr lang="ar-IQ" dirty="0">
              <a:cs typeface="Ali_K_Sharif bold" pitchFamily="2" charset="-78"/>
            </a:endParaRPr>
          </a:p>
        </p:txBody>
      </p:sp>
    </p:spTree>
    <p:extLst>
      <p:ext uri="{BB962C8B-B14F-4D97-AF65-F5344CB8AC3E}">
        <p14:creationId xmlns:p14="http://schemas.microsoft.com/office/powerpoint/2010/main" val="264880323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1639" y="1481138"/>
            <a:ext cx="6552729" cy="452596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 name="Title 2"/>
          <p:cNvSpPr>
            <a:spLocks noGrp="1"/>
          </p:cNvSpPr>
          <p:nvPr>
            <p:ph type="title"/>
          </p:nvPr>
        </p:nvSpPr>
        <p:spPr/>
        <p:txBody>
          <a:bodyPr/>
          <a:lstStyle/>
          <a:p>
            <a:pPr algn="ctr"/>
            <a:endParaRPr lang="ar-IQ" dirty="0"/>
          </a:p>
        </p:txBody>
      </p:sp>
    </p:spTree>
    <p:extLst>
      <p:ext uri="{BB962C8B-B14F-4D97-AF65-F5344CB8AC3E}">
        <p14:creationId xmlns:p14="http://schemas.microsoft.com/office/powerpoint/2010/main" val="222324686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79189" y="1481138"/>
            <a:ext cx="4385622" cy="452596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Title 2"/>
          <p:cNvSpPr>
            <a:spLocks noGrp="1"/>
          </p:cNvSpPr>
          <p:nvPr>
            <p:ph type="title"/>
          </p:nvPr>
        </p:nvSpPr>
        <p:spPr/>
        <p:txBody>
          <a:bodyPr>
            <a:normAutofit fontScale="90000"/>
          </a:bodyPr>
          <a:lstStyle/>
          <a:p>
            <a:pPr algn="ctr"/>
            <a:r>
              <a:rPr lang="ar-IQ" dirty="0" smtClean="0">
                <a:cs typeface="Ali_K_Sharif bold" pitchFamily="2" charset="-78"/>
              </a:rPr>
              <a:t>نةخشةى قةلَةمرِةوى يةكةم كابينةى حكومةتةكةى شيَخ محمود</a:t>
            </a:r>
            <a:endParaRPr lang="ar-IQ" dirty="0">
              <a:cs typeface="Ali_K_Sharif bold" pitchFamily="2" charset="-78"/>
            </a:endParaRPr>
          </a:p>
        </p:txBody>
      </p:sp>
    </p:spTree>
    <p:extLst>
      <p:ext uri="{BB962C8B-B14F-4D97-AF65-F5344CB8AC3E}">
        <p14:creationId xmlns:p14="http://schemas.microsoft.com/office/powerpoint/2010/main" val="394194537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IQ" dirty="0"/>
          </a:p>
        </p:txBody>
      </p:sp>
      <p:sp>
        <p:nvSpPr>
          <p:cNvPr id="3" name="Text Placeholder 2"/>
          <p:cNvSpPr>
            <a:spLocks noGrp="1"/>
          </p:cNvSpPr>
          <p:nvPr>
            <p:ph type="body" idx="1"/>
          </p:nvPr>
        </p:nvSpPr>
        <p:spPr/>
        <p:txBody>
          <a:bodyPr/>
          <a:lstStyle/>
          <a:p>
            <a:endParaRPr lang="ar-IQ"/>
          </a:p>
        </p:txBody>
      </p:sp>
      <p:sp>
        <p:nvSpPr>
          <p:cNvPr id="4" name="Text Placeholder 3"/>
          <p:cNvSpPr>
            <a:spLocks noGrp="1"/>
          </p:cNvSpPr>
          <p:nvPr>
            <p:ph type="body" sz="half" idx="3"/>
          </p:nvPr>
        </p:nvSpPr>
        <p:spPr/>
        <p:txBody>
          <a:bodyPr/>
          <a:lstStyle/>
          <a:p>
            <a:endParaRPr lang="ar-IQ"/>
          </a:p>
        </p:txBody>
      </p:sp>
      <p:pic>
        <p:nvPicPr>
          <p:cNvPr id="8" name="Content Placeholder 7"/>
          <p:cNvPicPr>
            <a:picLocks noGrp="1" noChangeAspect="1"/>
          </p:cNvPicPr>
          <p:nvPr>
            <p:ph sz="quarter" idx="2"/>
          </p:nvPr>
        </p:nvPicPr>
        <p:blipFill>
          <a:blip r:embed="rId2" cstate="print">
            <a:extLst>
              <a:ext uri="{28A0092B-C50C-407E-A947-70E740481C1C}">
                <a14:useLocalDpi xmlns:a14="http://schemas.microsoft.com/office/drawing/2010/main" val="0"/>
              </a:ext>
            </a:extLst>
          </a:blip>
          <a:stretch>
            <a:fillRect/>
          </a:stretch>
        </p:blipFill>
        <p:spPr>
          <a:xfrm>
            <a:off x="816194" y="1444625"/>
            <a:ext cx="3322199" cy="3941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ontent Placeholder 6"/>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817091" y="1444625"/>
            <a:ext cx="3697643" cy="3941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987866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ar-IQ" dirty="0" smtClean="0">
                <a:cs typeface="Ali_K_Sahifa Bold" pitchFamily="2" charset="-78"/>
              </a:rPr>
              <a:t>لةسةردةمى خةلافةتى ئيسلاميدا(11كؤضى -132كؤضى)           </a:t>
            </a:r>
          </a:p>
          <a:p>
            <a:pPr marL="0" indent="0">
              <a:buNone/>
            </a:pPr>
            <a:r>
              <a:rPr lang="ar-IQ" dirty="0" smtClean="0">
                <a:cs typeface="Ali_K_Sahifa Bold" pitchFamily="2" charset="-78"/>
              </a:rPr>
              <a:t>لةنوسينى ميَذوونوسان و نوسةرانى سةردةمى خةلافةتى ئيسلاميدا زاراوةى كوردستان بةكارنةهاتووة بةلَكو بؤ ئةو ناوضانةى كة كوردى لئ ذياوة زاراوةى (اقليم الجبال)بةكار هاتوو ،بةتايبةتى لة كتيَبة جوطرافيةكانى وةكو جوطرافيناسانى وةكو(ابن حوقل-     )لة كتيَبةكةى (</a:t>
            </a:r>
            <a:r>
              <a:rPr lang="ar-IQ" dirty="0" smtClean="0">
                <a:cs typeface="Al-Kharashi 1" pitchFamily="2" charset="-78"/>
              </a:rPr>
              <a:t>صورة الارض</a:t>
            </a:r>
            <a:r>
              <a:rPr lang="ar-IQ" dirty="0" smtClean="0">
                <a:cs typeface="Ali_K_Sahifa Bold" pitchFamily="2" charset="-78"/>
              </a:rPr>
              <a:t>).</a:t>
            </a:r>
          </a:p>
          <a:p>
            <a:pPr marL="0" indent="0">
              <a:buNone/>
            </a:pPr>
            <a:r>
              <a:rPr lang="ar-IQ" dirty="0" smtClean="0">
                <a:cs typeface="Ali_K_Sahifa Bold" pitchFamily="2" charset="-78"/>
              </a:rPr>
              <a:t>ياخود بة (عيراقى عةجةم) ناوبراوة.</a:t>
            </a:r>
          </a:p>
          <a:p>
            <a:pPr marL="0" indent="0">
              <a:buNone/>
            </a:pPr>
            <a:r>
              <a:rPr lang="ar-IQ" dirty="0" smtClean="0">
                <a:cs typeface="Ali_K_Sahifa Bold" pitchFamily="2" charset="-78"/>
              </a:rPr>
              <a:t>*لةسةرضاوة عيبرانيةكان بة (ارام نهرايم)ناوبراوة.</a:t>
            </a:r>
          </a:p>
          <a:p>
            <a:pPr marL="0" indent="0">
              <a:buNone/>
            </a:pPr>
            <a:endParaRPr lang="ar-IQ" dirty="0" smtClean="0">
              <a:cs typeface="Ali_K_Sahifa Bold" pitchFamily="2" charset="-78"/>
            </a:endParaRPr>
          </a:p>
          <a:p>
            <a:pPr marL="0" indent="0">
              <a:buNone/>
            </a:pPr>
            <a:endParaRPr lang="ar-IQ" dirty="0"/>
          </a:p>
        </p:txBody>
      </p:sp>
      <p:sp>
        <p:nvSpPr>
          <p:cNvPr id="2" name="Title 1"/>
          <p:cNvSpPr>
            <a:spLocks noGrp="1"/>
          </p:cNvSpPr>
          <p:nvPr>
            <p:ph type="title"/>
          </p:nvPr>
        </p:nvSpPr>
        <p:spPr/>
        <p:txBody>
          <a:bodyPr/>
          <a:lstStyle/>
          <a:p>
            <a:r>
              <a:rPr lang="ar-IQ" dirty="0" smtClean="0">
                <a:cs typeface="Ali_K_Sahifa Bold" pitchFamily="2" charset="-78"/>
              </a:rPr>
              <a:t>زاراوةى كوردستان</a:t>
            </a:r>
            <a:endParaRPr lang="ar-IQ" dirty="0">
              <a:cs typeface="Ali_K_Sahifa Bold" pitchFamily="2" charset="-78"/>
            </a:endParaRPr>
          </a:p>
        </p:txBody>
      </p:sp>
    </p:spTree>
    <p:extLst>
      <p:ext uri="{BB962C8B-B14F-4D97-AF65-F5344CB8AC3E}">
        <p14:creationId xmlns:p14="http://schemas.microsoft.com/office/powerpoint/2010/main" val="424588578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IQ" dirty="0"/>
          </a:p>
        </p:txBody>
      </p:sp>
      <p:sp>
        <p:nvSpPr>
          <p:cNvPr id="3" name="Text Placeholder 2"/>
          <p:cNvSpPr>
            <a:spLocks noGrp="1"/>
          </p:cNvSpPr>
          <p:nvPr>
            <p:ph type="body" idx="1"/>
          </p:nvPr>
        </p:nvSpPr>
        <p:spPr/>
        <p:txBody>
          <a:bodyPr/>
          <a:lstStyle/>
          <a:p>
            <a:r>
              <a:rPr lang="ar-IQ" dirty="0" smtClean="0">
                <a:cs typeface="Ali_K_Sharif bold" pitchFamily="2" charset="-78"/>
              </a:rPr>
              <a:t>نةخشةى كوردستانى طةورة</a:t>
            </a:r>
            <a:endParaRPr lang="ar-IQ" dirty="0">
              <a:cs typeface="Ali_K_Sharif bold" pitchFamily="2" charset="-78"/>
            </a:endParaRPr>
          </a:p>
        </p:txBody>
      </p:sp>
      <p:sp>
        <p:nvSpPr>
          <p:cNvPr id="4" name="Text Placeholder 3"/>
          <p:cNvSpPr>
            <a:spLocks noGrp="1"/>
          </p:cNvSpPr>
          <p:nvPr>
            <p:ph type="body" sz="half" idx="3"/>
          </p:nvPr>
        </p:nvSpPr>
        <p:spPr/>
        <p:txBody>
          <a:bodyPr>
            <a:normAutofit lnSpcReduction="10000"/>
          </a:bodyPr>
          <a:lstStyle/>
          <a:p>
            <a:r>
              <a:rPr lang="ar-IQ" dirty="0" smtClean="0"/>
              <a:t>نةخشةى سيَيةم كابينةى حكومةتةكةى شيَخ</a:t>
            </a:r>
            <a:endParaRPr lang="ar-IQ" dirty="0">
              <a:cs typeface="Ali_K_Sharif bold" pitchFamily="2" charset="-78"/>
            </a:endParaRPr>
          </a:p>
        </p:txBody>
      </p:sp>
      <p:pic>
        <p:nvPicPr>
          <p:cNvPr id="8" name="Content Placeholder 7"/>
          <p:cNvPicPr>
            <a:picLocks noGrp="1" noChangeAspect="1"/>
          </p:cNvPicPr>
          <p:nvPr>
            <p:ph sz="quarter" idx="2"/>
          </p:nvPr>
        </p:nvPicPr>
        <p:blipFill>
          <a:blip r:embed="rId2" cstate="print">
            <a:extLst>
              <a:ext uri="{28A0092B-C50C-407E-A947-70E740481C1C}">
                <a14:useLocalDpi xmlns:a14="http://schemas.microsoft.com/office/drawing/2010/main" val="0"/>
              </a:ext>
            </a:extLst>
          </a:blip>
          <a:stretch>
            <a:fillRect/>
          </a:stretch>
        </p:blipFill>
        <p:spPr>
          <a:xfrm>
            <a:off x="788755" y="1444625"/>
            <a:ext cx="3377077" cy="394176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Content Placeholder 6"/>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880457" y="1444625"/>
            <a:ext cx="3570911" cy="394176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4096316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22524" y="1628800"/>
            <a:ext cx="3298951" cy="4680520"/>
          </a:xfrm>
          <a:prstGeom prst="rect">
            <a:avLst/>
          </a:prstGeom>
          <a:ln>
            <a:noFill/>
          </a:ln>
          <a:effectLst>
            <a:softEdge rad="112500"/>
          </a:effectLst>
        </p:spPr>
      </p:pic>
      <p:sp>
        <p:nvSpPr>
          <p:cNvPr id="3" name="Title 2"/>
          <p:cNvSpPr>
            <a:spLocks noGrp="1"/>
          </p:cNvSpPr>
          <p:nvPr>
            <p:ph type="title"/>
          </p:nvPr>
        </p:nvSpPr>
        <p:spPr/>
        <p:txBody>
          <a:bodyPr>
            <a:normAutofit fontScale="90000"/>
          </a:bodyPr>
          <a:lstStyle/>
          <a:p>
            <a:pPr algn="ctr"/>
            <a:r>
              <a:rPr lang="ar-IQ" dirty="0" smtClean="0">
                <a:cs typeface="Ali_K_Sharif bold" pitchFamily="2" charset="-78"/>
              </a:rPr>
              <a:t>نةخشةى جوطرافياي رِؤذهةلاَتى كوردستان</a:t>
            </a:r>
            <a:br>
              <a:rPr lang="ar-IQ" dirty="0" smtClean="0">
                <a:cs typeface="Ali_K_Sharif bold" pitchFamily="2" charset="-78"/>
              </a:rPr>
            </a:br>
            <a:r>
              <a:rPr lang="ar-IQ" dirty="0" smtClean="0">
                <a:cs typeface="Ali_K_Sharif bold" pitchFamily="2" charset="-78"/>
              </a:rPr>
              <a:t>وحكومةتى(جمهورى) مهاباد22</a:t>
            </a:r>
            <a:br>
              <a:rPr lang="ar-IQ" dirty="0" smtClean="0">
                <a:cs typeface="Ali_K_Sharif bold" pitchFamily="2" charset="-78"/>
              </a:rPr>
            </a:br>
            <a:r>
              <a:rPr lang="ar-IQ" dirty="0" smtClean="0">
                <a:cs typeface="Ali_K_Sharif bold" pitchFamily="2" charset="-78"/>
              </a:rPr>
              <a:t>-1-1946بؤ17-12-1946</a:t>
            </a:r>
            <a:endParaRPr lang="ar-IQ" dirty="0">
              <a:cs typeface="Ali_K_Sharif bold" pitchFamily="2" charset="-78"/>
            </a:endParaRPr>
          </a:p>
        </p:txBody>
      </p:sp>
    </p:spTree>
    <p:extLst>
      <p:ext uri="{BB962C8B-B14F-4D97-AF65-F5344CB8AC3E}">
        <p14:creationId xmlns:p14="http://schemas.microsoft.com/office/powerpoint/2010/main" val="306534142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ar-IQ" dirty="0" smtClean="0">
                <a:cs typeface="Ali_K_Sharif bold" pitchFamily="2" charset="-78"/>
              </a:rPr>
              <a:t>بةرزونزمى رِووى زةوي –خاكى-كوردستان </a:t>
            </a:r>
          </a:p>
          <a:p>
            <a:pPr marL="109728" indent="0">
              <a:buNone/>
            </a:pPr>
            <a:r>
              <a:rPr lang="ar-IQ" dirty="0" smtClean="0">
                <a:cs typeface="Ali_K_Sharif bold" pitchFamily="2" charset="-78"/>
              </a:rPr>
              <a:t>يةكةم/ضياكان</a:t>
            </a:r>
          </a:p>
          <a:p>
            <a:pPr marL="109728" indent="0">
              <a:buNone/>
            </a:pPr>
            <a:endParaRPr lang="ar-IQ" dirty="0">
              <a:cs typeface="Ali_K_Sharif bold" pitchFamily="2" charset="-78"/>
            </a:endParaRPr>
          </a:p>
        </p:txBody>
      </p:sp>
      <p:sp>
        <p:nvSpPr>
          <p:cNvPr id="3" name="Title 2"/>
          <p:cNvSpPr>
            <a:spLocks noGrp="1"/>
          </p:cNvSpPr>
          <p:nvPr>
            <p:ph type="title"/>
          </p:nvPr>
        </p:nvSpPr>
        <p:spPr/>
        <p:txBody>
          <a:bodyPr/>
          <a:lstStyle/>
          <a:p>
            <a:pPr algn="ctr"/>
            <a:r>
              <a:rPr lang="ar-IQ" dirty="0" smtClean="0">
                <a:cs typeface="Ali_K_Sharif bold" pitchFamily="2" charset="-78"/>
              </a:rPr>
              <a:t>تؤبؤطرافياى كوردستان و طرنطيةكةى</a:t>
            </a:r>
            <a:endParaRPr lang="ar-IQ" dirty="0">
              <a:cs typeface="Ali_K_Sharif bold" pitchFamily="2" charset="-78"/>
            </a:endParaRPr>
          </a:p>
        </p:txBody>
      </p:sp>
    </p:spTree>
    <p:extLst>
      <p:ext uri="{BB962C8B-B14F-4D97-AF65-F5344CB8AC3E}">
        <p14:creationId xmlns:p14="http://schemas.microsoft.com/office/powerpoint/2010/main" val="41332927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91988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IQ" dirty="0"/>
          </a:p>
        </p:txBody>
      </p:sp>
      <p:sp>
        <p:nvSpPr>
          <p:cNvPr id="3" name="Text Placeholder 2"/>
          <p:cNvSpPr>
            <a:spLocks noGrp="1"/>
          </p:cNvSpPr>
          <p:nvPr>
            <p:ph type="body" idx="1"/>
          </p:nvPr>
        </p:nvSpPr>
        <p:spPr/>
        <p:txBody>
          <a:bodyPr/>
          <a:lstStyle/>
          <a:p>
            <a:endParaRPr lang="ar-IQ"/>
          </a:p>
        </p:txBody>
      </p:sp>
      <p:sp>
        <p:nvSpPr>
          <p:cNvPr id="4" name="Text Placeholder 3"/>
          <p:cNvSpPr>
            <a:spLocks noGrp="1"/>
          </p:cNvSpPr>
          <p:nvPr>
            <p:ph type="body" sz="half" idx="3"/>
          </p:nvPr>
        </p:nvSpPr>
        <p:spPr/>
        <p:txBody>
          <a:bodyPr/>
          <a:lstStyle/>
          <a:p>
            <a:endParaRPr lang="ar-IQ"/>
          </a:p>
        </p:txBody>
      </p:sp>
      <p:pic>
        <p:nvPicPr>
          <p:cNvPr id="8" name="Content Placeholder 7"/>
          <p:cNvPicPr>
            <a:picLocks noGrp="1" noChangeAspect="1"/>
          </p:cNvPicPr>
          <p:nvPr>
            <p:ph sz="quarter" idx="2"/>
          </p:nvPr>
        </p:nvPicPr>
        <p:blipFill>
          <a:blip r:embed="rId2" cstate="print">
            <a:extLst>
              <a:ext uri="{28A0092B-C50C-407E-A947-70E740481C1C}">
                <a14:useLocalDpi xmlns:a14="http://schemas.microsoft.com/office/drawing/2010/main" val="0"/>
              </a:ext>
            </a:extLst>
          </a:blip>
          <a:stretch>
            <a:fillRect/>
          </a:stretch>
        </p:blipFill>
        <p:spPr>
          <a:xfrm>
            <a:off x="611560" y="1975932"/>
            <a:ext cx="3816424" cy="3249865"/>
          </a:xfrm>
          <a:prstGeom prst="rect">
            <a:avLst/>
          </a:prstGeom>
          <a:ln>
            <a:noFill/>
          </a:ln>
          <a:effectLst>
            <a:softEdge rad="112500"/>
          </a:effectLst>
        </p:spPr>
      </p:pic>
      <p:pic>
        <p:nvPicPr>
          <p:cNvPr id="7" name="Content Placeholder 6"/>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069301"/>
            <a:ext cx="3743399" cy="3303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44948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600201"/>
            <a:ext cx="6696744" cy="43451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endParaRPr lang="ar-IQ" dirty="0"/>
          </a:p>
        </p:txBody>
      </p:sp>
    </p:spTree>
    <p:extLst>
      <p:ext uri="{BB962C8B-B14F-4D97-AF65-F5344CB8AC3E}">
        <p14:creationId xmlns:p14="http://schemas.microsoft.com/office/powerpoint/2010/main" val="152912416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32067" y="1483057"/>
            <a:ext cx="3079865" cy="45221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r>
              <a:rPr lang="ar-IQ" dirty="0" smtClean="0"/>
              <a:t>من (صورة الارض)</a:t>
            </a:r>
            <a:endParaRPr lang="ar-IQ" dirty="0"/>
          </a:p>
        </p:txBody>
      </p:sp>
    </p:spTree>
    <p:extLst>
      <p:ext uri="{BB962C8B-B14F-4D97-AF65-F5344CB8AC3E}">
        <p14:creationId xmlns:p14="http://schemas.microsoft.com/office/powerpoint/2010/main" val="405242457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07623" y="1483057"/>
            <a:ext cx="3528753" cy="4522124"/>
          </a:xfrm>
          <a:prstGeom prst="rect">
            <a:avLst/>
          </a:prstGeom>
          <a:ln>
            <a:noFill/>
          </a:ln>
          <a:effectLst>
            <a:softEdge rad="112500"/>
          </a:effectLst>
        </p:spPr>
      </p:pic>
      <p:sp>
        <p:nvSpPr>
          <p:cNvPr id="2" name="Title 1"/>
          <p:cNvSpPr>
            <a:spLocks noGrp="1"/>
          </p:cNvSpPr>
          <p:nvPr>
            <p:ph type="title"/>
          </p:nvPr>
        </p:nvSpPr>
        <p:spPr/>
        <p:txBody>
          <a:bodyPr/>
          <a:lstStyle/>
          <a:p>
            <a:endParaRPr lang="ar-IQ" dirty="0"/>
          </a:p>
        </p:txBody>
      </p:sp>
    </p:spTree>
    <p:extLst>
      <p:ext uri="{BB962C8B-B14F-4D97-AF65-F5344CB8AC3E}">
        <p14:creationId xmlns:p14="http://schemas.microsoft.com/office/powerpoint/2010/main" val="26786372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70597" y="1481138"/>
            <a:ext cx="3802805" cy="4525962"/>
          </a:xfrm>
        </p:spPr>
      </p:pic>
      <p:sp>
        <p:nvSpPr>
          <p:cNvPr id="2" name="Title 1"/>
          <p:cNvSpPr>
            <a:spLocks noGrp="1"/>
          </p:cNvSpPr>
          <p:nvPr>
            <p:ph type="title"/>
          </p:nvPr>
        </p:nvSpPr>
        <p:spPr/>
        <p:txBody>
          <a:bodyPr/>
          <a:lstStyle/>
          <a:p>
            <a:endParaRPr lang="ar-IQ" dirty="0"/>
          </a:p>
        </p:txBody>
      </p:sp>
    </p:spTree>
    <p:extLst>
      <p:ext uri="{BB962C8B-B14F-4D97-AF65-F5344CB8AC3E}">
        <p14:creationId xmlns:p14="http://schemas.microsoft.com/office/powerpoint/2010/main" val="11781767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234</TotalTime>
  <Words>1361</Words>
  <Application>Microsoft Office PowerPoint</Application>
  <PresentationFormat>On-screen Show (4:3)</PresentationFormat>
  <Paragraphs>92</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Concourse</vt:lpstr>
      <vt:lpstr>                 جوطرافياى كوردستان               ئامادةكردنى : م.ذيلوان </vt:lpstr>
      <vt:lpstr>PowerPoint Presentation</vt:lpstr>
      <vt:lpstr>زاراوةى كوردستان و بةكارهيَنانى لة ميَذوودا</vt:lpstr>
      <vt:lpstr>يةكةمين تؤمارى مسمارى كة ناوى كوردستانى تيَدا هاتووة</vt:lpstr>
      <vt:lpstr>زاراوةى كوردستان</vt:lpstr>
      <vt:lpstr>PowerPoint Presentation</vt:lpstr>
      <vt:lpstr>من (صورة الارض)</vt:lpstr>
      <vt:lpstr>PowerPoint Presentation</vt:lpstr>
      <vt:lpstr>PowerPoint Presentation</vt:lpstr>
      <vt:lpstr>PowerPoint Presentation</vt:lpstr>
      <vt:lpstr>PowerPoint Presentation</vt:lpstr>
      <vt:lpstr>كتيَبةكةى كاشغةرى</vt:lpstr>
      <vt:lpstr>كوردستان لةنيَو نةخشةى عوسمانيةكاندا</vt:lpstr>
      <vt:lpstr>نةخشةى كوردستان لةنيَو ثةيمانة دةولَةتيةكان لةسةروبةندى جةنطى يةكةمى جيهانيدا(1915) رِيَككةوتنى سيايكس بيكؤ..</vt:lpstr>
      <vt:lpstr>نةخشةى كوردستان لةدواى جةنطى يةكةمى جيهانى ....دابةشكردنى دواى كؤنطرةى ئاشتى و سان رِيمؤ و ثيَك هيَنانى دةولَةتى عيَراق و كؤمارى توركياو سوريا.... </vt:lpstr>
      <vt:lpstr>بؤضوونةكان لةسةر سنورى جوطرافيايى سياسى كوردستان</vt:lpstr>
      <vt:lpstr>PowerPoint Presentation</vt:lpstr>
      <vt:lpstr>PowerPoint Presentation</vt:lpstr>
      <vt:lpstr>جوطرافياى كوردستان وخستنة رِووى بةشيَك لةبؤضوونةكان لةسةر سنورى جوطرافى كوردستان. </vt:lpstr>
      <vt:lpstr>PowerPoint Presentation</vt:lpstr>
      <vt:lpstr>كتيَبةكةى محمود كاشغةرى</vt:lpstr>
      <vt:lpstr>PowerPoint Presentation</vt:lpstr>
      <vt:lpstr>PowerPoint Presentation</vt:lpstr>
      <vt:lpstr>بؤضوونةكان لةسةر سنورى جوطرافياى كوردستان</vt:lpstr>
      <vt:lpstr>PowerPoint Presentation</vt:lpstr>
      <vt:lpstr>PowerPoint Presentation</vt:lpstr>
      <vt:lpstr>طروثى دووةم/بؤضوونى نوسةرانى ئةودةولَةتانةى كوردستانيان بةسةردادابةش كراوة: </vt:lpstr>
      <vt:lpstr>PowerPoint Presentation</vt:lpstr>
      <vt:lpstr>PowerPoint Presentation</vt:lpstr>
      <vt:lpstr>PowerPoint Presentation</vt:lpstr>
      <vt:lpstr>طروثى سىَ يةم/بؤضوونى  نوسةرة كوردةكان: </vt:lpstr>
      <vt:lpstr> </vt:lpstr>
      <vt:lpstr>PowerPoint Presentation</vt:lpstr>
      <vt:lpstr>PowerPoint Presentation</vt:lpstr>
      <vt:lpstr>PowerPoint Presentation</vt:lpstr>
      <vt:lpstr>نةخشةى كوردستان</vt:lpstr>
      <vt:lpstr>رِوووبةرو ذمارةى دانيشتوان و يةكة ئيدارييةكانى كوردستان</vt:lpstr>
      <vt:lpstr>ثارضةكانى كوردستان بةجياجيا</vt:lpstr>
      <vt:lpstr>رِؤذهةلاَتى كوردستان</vt:lpstr>
      <vt:lpstr>باشورى كوردستان(كوردستانى عيَراق)</vt:lpstr>
      <vt:lpstr>رِؤذئاواى كوردستان -سوريا</vt:lpstr>
      <vt:lpstr>ئالاَى حكومةت و شؤرِشة كورديةكان 1- مةليك محمود </vt:lpstr>
      <vt:lpstr>ئالاَى شؤرِشى ئارارات</vt:lpstr>
      <vt:lpstr>ئالاَى حكومةتى –كؤمارى مهاباد</vt:lpstr>
      <vt:lpstr>ئالاَى يةثةطة لةرِؤذئاوا</vt:lpstr>
      <vt:lpstr>رِووبةرى خاكى حوكمدارية كوردييةكان</vt:lpstr>
      <vt:lpstr>PowerPoint Presentation</vt:lpstr>
      <vt:lpstr>نةخشةى قةلَةمرِةوى يةكةم كابينةى حكومةتةكةى شيَخ محمود</vt:lpstr>
      <vt:lpstr>PowerPoint Presentation</vt:lpstr>
      <vt:lpstr>PowerPoint Presentation</vt:lpstr>
      <vt:lpstr>نةخشةى جوطرافياي رِؤذهةلاَتى كوردستان وحكومةتى(جمهورى) مهاباد22 -1-1946بؤ17-12-1946</vt:lpstr>
      <vt:lpstr>تؤبؤطرافياى كوردستان و طرنطيةكةى</vt:lpstr>
      <vt:lpstr>PowerPoint Presentation</vt:lpstr>
      <vt:lpstr>PowerPoint Presentation</vt:lpstr>
    </vt:vector>
  </TitlesOfParts>
  <Company>Enjoy My Fine Releases.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جوطرافياى كوردستان</dc:title>
  <dc:creator>DR.Ahmed Saker 2o1O</dc:creator>
  <cp:lastModifiedBy>DR.Ahmed Saker 2o1O</cp:lastModifiedBy>
  <cp:revision>129</cp:revision>
  <dcterms:created xsi:type="dcterms:W3CDTF">2015-11-16T16:12:10Z</dcterms:created>
  <dcterms:modified xsi:type="dcterms:W3CDTF">2016-03-05T17:47:19Z</dcterms:modified>
</cp:coreProperties>
</file>